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9" r:id="rId2"/>
    <p:sldId id="371" r:id="rId3"/>
    <p:sldId id="383" r:id="rId4"/>
    <p:sldId id="382" r:id="rId5"/>
    <p:sldId id="380" r:id="rId6"/>
    <p:sldId id="384" r:id="rId7"/>
    <p:sldId id="385" r:id="rId8"/>
    <p:sldId id="358" r:id="rId9"/>
    <p:sldId id="376" r:id="rId10"/>
    <p:sldId id="365" r:id="rId11"/>
    <p:sldId id="342" r:id="rId12"/>
    <p:sldId id="387" r:id="rId13"/>
    <p:sldId id="3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8A0336-41B2-694C-A9ED-D16D9A5BA8B4}">
          <p14:sldIdLst>
            <p14:sldId id="369"/>
            <p14:sldId id="371"/>
            <p14:sldId id="383"/>
            <p14:sldId id="382"/>
            <p14:sldId id="380"/>
            <p14:sldId id="384"/>
            <p14:sldId id="385"/>
            <p14:sldId id="358"/>
            <p14:sldId id="376"/>
            <p14:sldId id="365"/>
            <p14:sldId id="342"/>
            <p14:sldId id="387"/>
            <p14:sldId id="3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heer Patel" initials="NP [7]" lastIdx="1" clrIdx="6">
    <p:extLst/>
  </p:cmAuthor>
  <p:cmAuthor id="1" name="Niheer Patel" initials="NP" lastIdx="17" clrIdx="0">
    <p:extLst/>
  </p:cmAuthor>
  <p:cmAuthor id="8" name="Cameron Smead" initials="CS [6]" lastIdx="1" clrIdx="7"/>
  <p:cmAuthor id="2" name="Niheer Patel" initials="NP [2]" lastIdx="1" clrIdx="1">
    <p:extLst/>
  </p:cmAuthor>
  <p:cmAuthor id="9" name="Cameron Smead" initials="CS [7]" lastIdx="1" clrIdx="8"/>
  <p:cmAuthor id="3" name="Niheer Patel" initials="NP [3]" lastIdx="1" clrIdx="2">
    <p:extLst/>
  </p:cmAuthor>
  <p:cmAuthor id="10" name="Bob Leigh" initials="BL [3]" lastIdx="1" clrIdx="9"/>
  <p:cmAuthor id="4" name="Niheer Patel" initials="NP [4]" lastIdx="1" clrIdx="3">
    <p:extLst/>
  </p:cmAuthor>
  <p:cmAuthor id="11" name="Cameron Smead" initials="CS" lastIdx="4" clrIdx="10"/>
  <p:cmAuthor id="5" name="Niheer Patel" initials="NP [5]" lastIdx="1" clrIdx="4">
    <p:extLst/>
  </p:cmAuthor>
  <p:cmAuthor id="6" name="Niheer Patel" initials="NP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00"/>
    <a:srgbClr val="42689E"/>
    <a:srgbClr val="FF6B6B"/>
    <a:srgbClr val="00227F"/>
    <a:srgbClr val="174B9F"/>
    <a:srgbClr val="45A554"/>
    <a:srgbClr val="EC8B22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86538"/>
  </p:normalViewPr>
  <p:slideViewPr>
    <p:cSldViewPr snapToGrid="0" snapToObjects="1">
      <p:cViewPr>
        <p:scale>
          <a:sx n="70" d="100"/>
          <a:sy n="70" d="100"/>
        </p:scale>
        <p:origin x="-78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46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Title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5.5</c:v>
                </c:pt>
                <c:pt idx="2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20384"/>
        <c:axId val="96721920"/>
      </c:barChart>
      <c:catAx>
        <c:axId val="967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6721920"/>
        <c:crosses val="autoZero"/>
        <c:auto val="1"/>
        <c:lblAlgn val="ctr"/>
        <c:lblOffset val="100"/>
        <c:noMultiLvlLbl val="0"/>
      </c:catAx>
      <c:valAx>
        <c:axId val="967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67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Title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79808"/>
        <c:axId val="111481600"/>
      </c:lineChart>
      <c:catAx>
        <c:axId val="1114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481600"/>
        <c:crosses val="autoZero"/>
        <c:auto val="1"/>
        <c:lblAlgn val="ctr"/>
        <c:lblOffset val="100"/>
        <c:noMultiLvlLbl val="0"/>
      </c:catAx>
      <c:valAx>
        <c:axId val="1114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47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Title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RTI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10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5D1B-BA5C-1644-B5CB-9B8441D6D61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934EC-5538-2345-BC9B-5358E0F25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9A4F-E495-3E42-B565-CD6285A2F3F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AE76-A609-2B41-8646-C2541EC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move from operational efficiency to autonomy requires changing architecture from centralized and hierarchical systems to decentralized and layered systems of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72FFC-97C0-4C05-B758-A596A482CD4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begin with, I want to define what I mean by IIoT.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of initiative like Industry 4.0, many people associate the IIoT primarily with manufacturing and traditional process automation markets.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define IIoT in line with the Industrial Internet Consortium. Cyber-physical systems that serve industry. This is as opposed to the consumer IoT.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4772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January 2015 report produced in collaboration with Accenture, the World Economic Forum outlined four phases of IIoT evolution.</a:t>
            </a:r>
          </a:p>
          <a:p>
            <a:endParaRPr lang="en-US" dirty="0" smtClean="0"/>
          </a:p>
          <a:p>
            <a:r>
              <a:rPr lang="en-US" dirty="0" smtClean="0"/>
              <a:t>It starts with applications we hear about today. For example, improving asset utilization through tracking</a:t>
            </a:r>
            <a:r>
              <a:rPr lang="en-US" baseline="0" dirty="0" smtClean="0"/>
              <a:t> and predictive analytics/maintenance. And improved efficiency through remote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people think of IoT today, they tend to think of cloud</a:t>
            </a:r>
          </a:p>
          <a:p>
            <a:endParaRPr lang="en-US" baseline="0" dirty="0" smtClean="0"/>
          </a:p>
          <a:p>
            <a:r>
              <a:rPr lang="en-US" dirty="0" smtClean="0"/>
              <a:t>Machines are getting much more connected, but they’re not getting much smarter. We’re putting most of the new intelligence in the cloud.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Internet of Things is about bringing intelligence to edge control systems.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Devices must talk to each other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thousands of control decisions per second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introduction of a software </a:t>
            </a:r>
            <a:r>
              <a:rPr lang="en-US" baseline="0" dirty="0" err="1" smtClean="0"/>
              <a:t>databus</a:t>
            </a:r>
            <a:r>
              <a:rPr lang="en-US" baseline="0" dirty="0" smtClean="0"/>
              <a:t> makes this possible.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data-centric connectivity framework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Manage real-time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Enable applications and devices to work as one, integrated system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Definition of </a:t>
            </a:r>
            <a:r>
              <a:rPr lang="en-US" dirty="0" err="1" smtClean="0"/>
              <a:t>Databus</a:t>
            </a:r>
            <a:r>
              <a:rPr lang="en-US" dirty="0" smtClean="0"/>
              <a:t> for Marketing</a:t>
            </a:r>
          </a:p>
          <a:p>
            <a:pPr marL="0" indent="0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DDS is a software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databus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a data-centric framework for distributing and managing real-time data in the Industrial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allows applications and devices to work together as one, integrated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Hospitals need systems of systems because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Alarm fatigue</a:t>
            </a:r>
            <a:r>
              <a:rPr lang="en-US" baseline="0" dirty="0" smtClean="0"/>
              <a:t> leads to accidental patient deaths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 intelligence at every level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HIS: Hospital Information</a:t>
            </a:r>
            <a:r>
              <a:rPr lang="en-US" baseline="0" dirty="0" smtClean="0"/>
              <a:t> Systems</a:t>
            </a:r>
          </a:p>
          <a:p>
            <a:r>
              <a:rPr lang="en-US" baseline="0" dirty="0" smtClean="0"/>
              <a:t>PACS: Picture Archiving and Communication System</a:t>
            </a:r>
          </a:p>
          <a:p>
            <a:r>
              <a:rPr lang="en-US" baseline="0" dirty="0" smtClean="0"/>
              <a:t>LIS: Laboratory Information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mobile/cellular connection off top level </a:t>
            </a:r>
            <a:r>
              <a:rPr lang="en-US" baseline="0" dirty="0" err="1" smtClean="0"/>
              <a:t>databus</a:t>
            </a:r>
            <a:endParaRPr lang="en-US" baseline="0" dirty="0" smtClean="0"/>
          </a:p>
          <a:p>
            <a:r>
              <a:rPr lang="en-US" baseline="0" dirty="0" smtClean="0"/>
              <a:t>Use lightning to show cellular connection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85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Futuristic but imminent architecture for self-driving cars.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Commercial Fleet Management of thousands of vehicles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predictive maintenance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vehicle availability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systems have to be in place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Municipal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Traffic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Road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Public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vehicle needs a </a:t>
            </a:r>
            <a:r>
              <a:rPr lang="en-US" baseline="0" dirty="0" err="1" smtClean="0"/>
              <a:t>databus</a:t>
            </a:r>
            <a:r>
              <a:rPr lang="en-US" baseline="0" dirty="0" smtClean="0"/>
              <a:t> for communications between sensors and vehicle drives, and between vehicles themselves.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RTI helps build these architectures by providing the</a:t>
            </a:r>
            <a:r>
              <a:rPr lang="en-US" baseline="0" dirty="0" smtClean="0"/>
              <a:t> technologies to build these layered-</a:t>
            </a:r>
            <a:r>
              <a:rPr lang="en-US" baseline="0" dirty="0" err="1" smtClean="0"/>
              <a:t>databus</a:t>
            </a:r>
            <a:r>
              <a:rPr lang="en-US" baseline="0" dirty="0" smtClean="0"/>
              <a:t> architectures.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architecture where analytics are performed at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AE76-A609-2B41-8646-C2541EC4A7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9.emf"/><Relationship Id="rId7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52709" y="229203"/>
            <a:ext cx="11677135" cy="638844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2838" y="2598821"/>
            <a:ext cx="9144000" cy="1717335"/>
          </a:xfrm>
        </p:spPr>
        <p:txBody>
          <a:bodyPr anchor="b"/>
          <a:lstStyle>
            <a:lvl1pPr algn="l">
              <a:defRPr sz="6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Title </a:t>
            </a:r>
            <a:r>
              <a:rPr lang="mr-IN" dirty="0" smtClean="0"/>
              <a:t>–</a:t>
            </a:r>
            <a:r>
              <a:rPr lang="en-US" dirty="0" smtClean="0"/>
              <a:t> Line 1</a:t>
            </a:r>
            <a:br>
              <a:rPr lang="en-US" dirty="0" smtClean="0"/>
            </a:br>
            <a:r>
              <a:rPr lang="en-US" dirty="0" smtClean="0"/>
              <a:t>Title – Line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838" y="5352382"/>
            <a:ext cx="9144000" cy="37779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Name,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42" y="910556"/>
            <a:ext cx="2735511" cy="652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782509"/>
            <a:ext cx="4876801" cy="112043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18342" y="5258537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Caption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39788" y="2063496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54418" y="2162259"/>
            <a:ext cx="1002139" cy="7198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Blue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698024" y="2162259"/>
            <a:ext cx="1079318" cy="719898"/>
          </a:xfrm>
          <a:prstGeom prst="round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26205" y="898944"/>
            <a:ext cx="687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smtClean="0">
                <a:solidFill>
                  <a:schemeClr val="tx2"/>
                </a:solidFill>
              </a:rPr>
              <a:t>more colors, </a:t>
            </a:r>
            <a:r>
              <a:rPr lang="en-US" dirty="0" smtClean="0">
                <a:solidFill>
                  <a:schemeClr val="tx2"/>
                </a:solidFill>
              </a:rPr>
              <a:t>use blues first -&gt; then gray -&gt; then green if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 </a:t>
            </a:r>
            <a:r>
              <a:rPr lang="en-US" dirty="0">
                <a:solidFill>
                  <a:schemeClr val="tx2"/>
                </a:solidFill>
              </a:rPr>
              <a:t>white text inside </a:t>
            </a:r>
            <a:r>
              <a:rPr lang="en-US" dirty="0" smtClean="0">
                <a:solidFill>
                  <a:schemeClr val="tx2"/>
                </a:solidFill>
              </a:rPr>
              <a:t>dark-colored </a:t>
            </a:r>
            <a:r>
              <a:rPr lang="en-US" dirty="0">
                <a:solidFill>
                  <a:schemeClr val="tx2"/>
                </a:solidFill>
              </a:rPr>
              <a:t>shapes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 </a:t>
            </a:r>
            <a:r>
              <a:rPr lang="en-US" dirty="0">
                <a:solidFill>
                  <a:schemeClr val="tx2"/>
                </a:solidFill>
              </a:rPr>
              <a:t>black text inside light-colored </a:t>
            </a:r>
            <a:r>
              <a:rPr lang="en-US" dirty="0" smtClean="0">
                <a:solidFill>
                  <a:schemeClr val="tx2"/>
                </a:solidFill>
              </a:rPr>
              <a:t>shapes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6880" y="248708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SHAPES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918809" y="2176333"/>
            <a:ext cx="1358478" cy="691749"/>
          </a:xfrm>
          <a:prstGeom prst="ellipse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9" name="Right Arrow 8"/>
          <p:cNvSpPr/>
          <p:nvPr userDrawn="1"/>
        </p:nvSpPr>
        <p:spPr>
          <a:xfrm>
            <a:off x="4418754" y="2315037"/>
            <a:ext cx="1325420" cy="414339"/>
          </a:xfrm>
          <a:prstGeom prst="righ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33681" y="3076446"/>
            <a:ext cx="1002139" cy="71989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Light Blue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4277287" y="3076446"/>
            <a:ext cx="1079318" cy="719898"/>
          </a:xfrm>
          <a:prstGeom prst="round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Blue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498072" y="3090520"/>
            <a:ext cx="1358478" cy="691749"/>
          </a:xfrm>
          <a:prstGeom prst="ellipse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Blue</a:t>
            </a:r>
          </a:p>
        </p:txBody>
      </p:sp>
      <p:sp>
        <p:nvSpPr>
          <p:cNvPr id="13" name="Right Arrow 12"/>
          <p:cNvSpPr/>
          <p:nvPr userDrawn="1"/>
        </p:nvSpPr>
        <p:spPr>
          <a:xfrm>
            <a:off x="6998017" y="3229224"/>
            <a:ext cx="1325420" cy="414339"/>
          </a:xfrm>
          <a:prstGeom prst="rightArrow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Blue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54418" y="4373906"/>
            <a:ext cx="1002139" cy="71989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Light Gray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698024" y="4373906"/>
            <a:ext cx="1079318" cy="719898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Gray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918809" y="4387980"/>
            <a:ext cx="1358478" cy="691749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Gray</a:t>
            </a:r>
          </a:p>
        </p:txBody>
      </p:sp>
      <p:sp>
        <p:nvSpPr>
          <p:cNvPr id="17" name="Right Arrow 16"/>
          <p:cNvSpPr/>
          <p:nvPr userDrawn="1"/>
        </p:nvSpPr>
        <p:spPr>
          <a:xfrm>
            <a:off x="4418754" y="4526684"/>
            <a:ext cx="1325420" cy="414339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Gray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554418" y="5276378"/>
            <a:ext cx="1002139" cy="71989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Light Green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698024" y="5276378"/>
            <a:ext cx="1079318" cy="719898"/>
          </a:xfrm>
          <a:prstGeom prst="round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Green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2918809" y="5290452"/>
            <a:ext cx="1358478" cy="691749"/>
          </a:xfrm>
          <a:prstGeom prst="ellipse">
            <a:avLst/>
          </a:prstGeom>
          <a:solidFill>
            <a:schemeClr val="accent5"/>
          </a:solidFill>
          <a:ln w="31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Green</a:t>
            </a:r>
          </a:p>
        </p:txBody>
      </p:sp>
      <p:sp>
        <p:nvSpPr>
          <p:cNvPr id="21" name="Right Arrow 20"/>
          <p:cNvSpPr/>
          <p:nvPr userDrawn="1"/>
        </p:nvSpPr>
        <p:spPr>
          <a:xfrm>
            <a:off x="4418754" y="5429156"/>
            <a:ext cx="1325420" cy="414339"/>
          </a:xfrm>
          <a:prstGeom prst="rightArrow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Light Green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293801" y="2195071"/>
            <a:ext cx="1002139" cy="71989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Navy Blue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437408" y="2176333"/>
            <a:ext cx="1079318" cy="719898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Navy Blue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658193" y="2190407"/>
            <a:ext cx="1358478" cy="69174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tx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Navy Blue</a:t>
            </a:r>
          </a:p>
        </p:txBody>
      </p:sp>
      <p:sp>
        <p:nvSpPr>
          <p:cNvPr id="25" name="Right Arrow 24"/>
          <p:cNvSpPr/>
          <p:nvPr userDrawn="1"/>
        </p:nvSpPr>
        <p:spPr>
          <a:xfrm>
            <a:off x="10158138" y="2329111"/>
            <a:ext cx="1325420" cy="414339"/>
          </a:xfrm>
          <a:prstGeom prst="rightArrow">
            <a:avLst/>
          </a:prstGeom>
          <a:solidFill>
            <a:schemeClr val="accent3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Navy Blue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293802" y="4387980"/>
            <a:ext cx="1002139" cy="71989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Gray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7437408" y="4387980"/>
            <a:ext cx="1079318" cy="719898"/>
          </a:xfrm>
          <a:prstGeom prst="round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Gray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658193" y="4402054"/>
            <a:ext cx="1358478" cy="691749"/>
          </a:xfrm>
          <a:prstGeom prst="ellipse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Gray</a:t>
            </a:r>
          </a:p>
        </p:txBody>
      </p:sp>
      <p:sp>
        <p:nvSpPr>
          <p:cNvPr id="29" name="Right Arrow 28"/>
          <p:cNvSpPr/>
          <p:nvPr userDrawn="1"/>
        </p:nvSpPr>
        <p:spPr>
          <a:xfrm>
            <a:off x="10158138" y="4540758"/>
            <a:ext cx="1325420" cy="414339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Gray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293802" y="5290452"/>
            <a:ext cx="1002139" cy="719898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Green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7437408" y="5290452"/>
            <a:ext cx="1079318" cy="719898"/>
          </a:xfrm>
          <a:prstGeom prst="roundRect">
            <a:avLst/>
          </a:prstGeom>
          <a:solidFill>
            <a:schemeClr val="accent6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8658193" y="5304526"/>
            <a:ext cx="1358478" cy="69174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33" name="Right Arrow 32"/>
          <p:cNvSpPr/>
          <p:nvPr userDrawn="1"/>
        </p:nvSpPr>
        <p:spPr>
          <a:xfrm>
            <a:off x="10158138" y="5443230"/>
            <a:ext cx="1325420" cy="414339"/>
          </a:xfrm>
          <a:prstGeom prst="rightArrow">
            <a:avLst/>
          </a:prstGeom>
          <a:solidFill>
            <a:schemeClr val="accent6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48058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5995415" y="4398685"/>
            <a:ext cx="1089938" cy="10899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18386" y="2977291"/>
            <a:ext cx="1423867" cy="107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Orange</a:t>
            </a:r>
            <a:endParaRPr lang="en-US" sz="1400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784673" y="2977291"/>
            <a:ext cx="1533525" cy="10708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Orange</a:t>
            </a:r>
            <a:endParaRPr lang="en-US" sz="1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040046" y="1260665"/>
            <a:ext cx="584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Use orange for points of emphasis and importance,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as well as to represent RTI in graphs/tables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The RTI Databus should always be represented in orange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6880" y="248708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SHAPES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Up Arrow 15"/>
          <p:cNvSpPr/>
          <p:nvPr userDrawn="1"/>
        </p:nvSpPr>
        <p:spPr>
          <a:xfrm>
            <a:off x="7631840" y="4398685"/>
            <a:ext cx="797942" cy="1032630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6660618" y="3200035"/>
            <a:ext cx="2370225" cy="691749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dirty="0" smtClean="0"/>
              <a:t>Orange</a:t>
            </a:r>
            <a:endParaRPr lang="en-US" sz="1400" dirty="0"/>
          </a:p>
        </p:txBody>
      </p:sp>
      <p:sp>
        <p:nvSpPr>
          <p:cNvPr id="18" name="Left-Right Arrow 17"/>
          <p:cNvSpPr/>
          <p:nvPr userDrawn="1"/>
        </p:nvSpPr>
        <p:spPr>
          <a:xfrm>
            <a:off x="3294629" y="4719105"/>
            <a:ext cx="2256806" cy="449096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464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7286" y="876058"/>
            <a:ext cx="292942" cy="73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4893" y="2052444"/>
            <a:ext cx="497728" cy="497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1731" y="3030178"/>
            <a:ext cx="480756" cy="563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2702" y="4179653"/>
            <a:ext cx="625634" cy="55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44599" y="5169837"/>
            <a:ext cx="765654" cy="504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12528" y="2086363"/>
            <a:ext cx="612347" cy="52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78728" y="3100536"/>
            <a:ext cx="479947" cy="546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20102" y="4168619"/>
            <a:ext cx="397198" cy="661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28946" y="1071227"/>
            <a:ext cx="722886" cy="500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38214" y="2050790"/>
            <a:ext cx="704351" cy="630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28945" y="5150929"/>
            <a:ext cx="722887" cy="518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94736" y="3079606"/>
            <a:ext cx="407782" cy="611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6017" y="4218908"/>
            <a:ext cx="648745" cy="407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462178" y="5169836"/>
            <a:ext cx="513047" cy="59579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291488" y="1139055"/>
            <a:ext cx="1112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Person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91487" y="2099779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Performance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91487" y="3182916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</a:rPr>
              <a:t>Security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91487" y="4271544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Safety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291487" y="5230339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Cloud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371525" y="1139055"/>
            <a:ext cx="149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Transportation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5371524" y="2099779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Health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371524" y="3182916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Defense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371524" y="4271544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Energy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5371524" y="5230339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Robotics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769634" y="1134936"/>
            <a:ext cx="146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</a:rPr>
              <a:t>Servers/database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8769633" y="2095660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System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8769633" y="3178797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Phone/tablet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8769633" y="4267425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Laptop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8769633" y="5230339"/>
            <a:ext cx="124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TV/Video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77195" y="1071227"/>
            <a:ext cx="683012" cy="45534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3225264" y="6060748"/>
            <a:ext cx="521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If you need a different icon, please contact Marketing </a:t>
            </a:r>
            <a:r>
              <a:rPr lang="en-US" sz="1400" smtClean="0">
                <a:solidFill>
                  <a:schemeClr val="accent2"/>
                </a:solidFill>
              </a:rPr>
              <a:t>for assistance.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306880" y="248708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ICONOGRAPHY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4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Diagr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6766240" y="2062517"/>
            <a:ext cx="1533525" cy="10708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Item 4</a:t>
            </a:r>
            <a:endParaRPr lang="en-US" sz="1400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8425776" y="2062517"/>
            <a:ext cx="1533525" cy="107080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25400" dir="5400000" algn="t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Item 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6880" y="248708"/>
            <a:ext cx="34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EXAMPLE (DIAGRAM)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787630" y="2062517"/>
            <a:ext cx="1533525" cy="10708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Item 1A</a:t>
            </a:r>
            <a:endParaRPr lang="en-US" sz="1400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106703" y="2062517"/>
            <a:ext cx="1533525" cy="10708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447166" y="2062517"/>
            <a:ext cx="1533525" cy="10708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Item 1B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549" y="4961724"/>
            <a:ext cx="480756" cy="563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504" y="5033729"/>
            <a:ext cx="625634" cy="554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5850" y="5090133"/>
            <a:ext cx="497728" cy="497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8931" y="1362753"/>
            <a:ext cx="479947" cy="546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92064" y="1371028"/>
            <a:ext cx="612347" cy="529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92106" y="1337928"/>
            <a:ext cx="513047" cy="59579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512952" y="4237443"/>
            <a:ext cx="213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RTI Databus should always be in orange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6864" y="5033729"/>
            <a:ext cx="240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Text text text text </a:t>
            </a:r>
            <a:r>
              <a:rPr lang="en-US" sz="2400" dirty="0">
                <a:solidFill>
                  <a:schemeClr val="tx2"/>
                </a:solidFill>
              </a:rPr>
              <a:t>text </a:t>
            </a:r>
            <a:r>
              <a:rPr lang="en-US" sz="2400">
                <a:solidFill>
                  <a:schemeClr val="tx2"/>
                </a:solidFill>
              </a:rPr>
              <a:t>text </a:t>
            </a:r>
            <a:r>
              <a:rPr lang="en-US" sz="2400" smtClean="0">
                <a:solidFill>
                  <a:schemeClr val="tx2"/>
                </a:solidFill>
              </a:rPr>
              <a:t>text text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text text </a:t>
            </a:r>
            <a:r>
              <a:rPr lang="en-US" sz="2400" dirty="0" smtClean="0">
                <a:solidFill>
                  <a:schemeClr val="tx2"/>
                </a:solidFill>
              </a:rPr>
              <a:t>text text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37800" y="1408156"/>
            <a:ext cx="683012" cy="455340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2" idx="2"/>
          </p:cNvCxnSpPr>
          <p:nvPr userDrawn="1"/>
        </p:nvCxnSpPr>
        <p:spPr>
          <a:xfrm flipH="1">
            <a:off x="2554392" y="3133319"/>
            <a:ext cx="1" cy="350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4242984" y="3130271"/>
            <a:ext cx="1" cy="35054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5873465" y="3121083"/>
            <a:ext cx="1" cy="35054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7563787" y="3130271"/>
            <a:ext cx="1" cy="3505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9254108" y="3121082"/>
            <a:ext cx="1" cy="3505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4242535" y="3869409"/>
            <a:ext cx="1" cy="3505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5873465" y="3881617"/>
            <a:ext cx="1" cy="3505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7573331" y="3848685"/>
            <a:ext cx="1" cy="3505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-Right Arrow 27"/>
          <p:cNvSpPr/>
          <p:nvPr userDrawn="1"/>
        </p:nvSpPr>
        <p:spPr>
          <a:xfrm>
            <a:off x="1167418" y="3206696"/>
            <a:ext cx="9412094" cy="945134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RTI DDS Databus</a:t>
            </a:r>
            <a:endParaRPr lang="en-US" sz="1200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3474598" y="4151829"/>
            <a:ext cx="1533525" cy="6920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Item 2</a:t>
            </a:r>
            <a:endParaRPr lang="en-US" sz="1400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130851" y="4151829"/>
            <a:ext cx="1533525" cy="69202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6826512" y="4151829"/>
            <a:ext cx="1533525" cy="6920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Item 2</a:t>
            </a:r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58612" y="1304828"/>
            <a:ext cx="397198" cy="6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287967065"/>
              </p:ext>
            </p:extLst>
          </p:nvPr>
        </p:nvGraphicFramePr>
        <p:xfrm>
          <a:off x="1096306" y="729423"/>
          <a:ext cx="4273076" cy="284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613962371"/>
              </p:ext>
            </p:extLst>
          </p:nvPr>
        </p:nvGraphicFramePr>
        <p:xfrm>
          <a:off x="1074538" y="3652999"/>
          <a:ext cx="4316612" cy="287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641999521"/>
              </p:ext>
            </p:extLst>
          </p:nvPr>
        </p:nvGraphicFramePr>
        <p:xfrm>
          <a:off x="5555557" y="1354309"/>
          <a:ext cx="5988424" cy="399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306880" y="248708"/>
            <a:ext cx="287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EXAMPLE (CHARTS)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Up Arrow 7"/>
          <p:cNvSpPr/>
          <p:nvPr userDrawn="1"/>
        </p:nvSpPr>
        <p:spPr>
          <a:xfrm>
            <a:off x="5085654" y="4486049"/>
            <a:ext cx="983342" cy="860542"/>
          </a:xfrm>
          <a:prstGeom prst="upArrow">
            <a:avLst>
              <a:gd name="adj1" fmla="val 59999"/>
              <a:gd name="adj2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15%</a:t>
            </a:r>
            <a:endParaRPr lang="en-US" sz="1600" dirty="0"/>
          </a:p>
        </p:txBody>
      </p:sp>
      <p:sp>
        <p:nvSpPr>
          <p:cNvPr id="9" name="Oval 8"/>
          <p:cNvSpPr/>
          <p:nvPr userDrawn="1"/>
        </p:nvSpPr>
        <p:spPr>
          <a:xfrm>
            <a:off x="4118007" y="1357099"/>
            <a:ext cx="409994" cy="40999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10186" y="1301144"/>
            <a:ext cx="98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Growth!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0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02333"/>
            <a:ext cx="10515600" cy="651052"/>
          </a:xfrm>
        </p:spPr>
        <p:txBody>
          <a:bodyPr anchor="b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(1 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387"/>
            <a:ext cx="10515600" cy="450739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60592" y="1051295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9083"/>
            <a:ext cx="10515600" cy="940339"/>
          </a:xfrm>
        </p:spPr>
        <p:txBody>
          <a:bodyPr anchor="t">
            <a:normAutofit/>
          </a:bodyPr>
          <a:lstStyle>
            <a:lvl1pPr>
              <a:defRPr sz="35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Title: 1st line</a:t>
            </a:r>
            <a:br>
              <a:rPr lang="en-US" dirty="0" smtClean="0"/>
            </a:br>
            <a:r>
              <a:rPr lang="en-US" dirty="0" smtClean="0"/>
              <a:t>Title: 2nd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3406"/>
            <a:ext cx="10515600" cy="411237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60592" y="1446314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7432" y="236518"/>
            <a:ext cx="11677135" cy="6388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36193"/>
            <a:ext cx="10515600" cy="182659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 Header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062769"/>
            <a:ext cx="10515600" cy="121880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60592" y="3487257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405" y="5899368"/>
            <a:ext cx="513350" cy="4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98387"/>
            <a:ext cx="5181600" cy="4507390"/>
          </a:xfr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This column is separate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Each column has its own content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98387"/>
            <a:ext cx="5181600" cy="450739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mr-IN" dirty="0" smtClean="0"/>
              <a:t>…</a:t>
            </a:r>
            <a:r>
              <a:rPr lang="en-US" dirty="0" smtClean="0"/>
              <a:t>from this one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02333"/>
            <a:ext cx="10515600" cy="651052"/>
          </a:xfrm>
        </p:spPr>
        <p:txBody>
          <a:bodyPr anchor="b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(1 line)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60592" y="1051295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501439"/>
            <a:ext cx="5157787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r-IN" dirty="0" smtClean="0"/>
              <a:t>…</a:t>
            </a:r>
            <a:r>
              <a:rPr lang="en-US" dirty="0" smtClean="0"/>
              <a:t>and extends up here for 2 lines</a:t>
            </a:r>
            <a:br>
              <a:rPr lang="en-US" dirty="0" smtClean="0"/>
            </a:br>
            <a:r>
              <a:rPr lang="en-US" dirty="0" smtClean="0"/>
              <a:t>Column 1 title starts here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25351"/>
            <a:ext cx="5157787" cy="368042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Comparison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501439"/>
            <a:ext cx="518318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r-IN" dirty="0" smtClean="0"/>
              <a:t>…</a:t>
            </a:r>
            <a:r>
              <a:rPr lang="en-US" dirty="0" smtClean="0"/>
              <a:t>and extends up here for 2 lines</a:t>
            </a:r>
            <a:br>
              <a:rPr lang="en-US" dirty="0" smtClean="0"/>
            </a:br>
            <a:r>
              <a:rPr lang="en-US" dirty="0" smtClean="0"/>
              <a:t>Column 2 title starts here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2" y="2325351"/>
            <a:ext cx="5183188" cy="3680426"/>
          </a:xfrm>
        </p:spPr>
        <p:txBody>
          <a:bodyPr/>
          <a:lstStyle/>
          <a:p>
            <a:pPr lvl="0"/>
            <a:r>
              <a:rPr lang="en-US" dirty="0" smtClean="0"/>
              <a:t>Comparison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02333"/>
            <a:ext cx="10515600" cy="651052"/>
          </a:xfrm>
        </p:spPr>
        <p:txBody>
          <a:bodyPr anchor="b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(1 line)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60592" y="1051295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02333"/>
            <a:ext cx="10515600" cy="651052"/>
          </a:xfrm>
        </p:spPr>
        <p:txBody>
          <a:bodyPr anchor="b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(1 line)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60592" y="1051295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Caption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9788" y="2063496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7432" y="236518"/>
            <a:ext cx="11677135" cy="638844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" t="2725" r="-1358" b="9377"/>
          <a:stretch/>
        </p:blipFill>
        <p:spPr>
          <a:xfrm>
            <a:off x="4116598" y="236517"/>
            <a:ext cx="7590832" cy="63884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6299"/>
            <a:ext cx="10515600" cy="80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6695" y="6006170"/>
            <a:ext cx="467627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CBEC0"/>
                </a:solidFill>
              </a:defRPr>
            </a:lvl1pPr>
          </a:lstStyle>
          <a:p>
            <a:fld id="{498BDA27-B66C-0B40-9C5E-6AD1E62A6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186440" y="6220853"/>
            <a:ext cx="564777" cy="45719"/>
          </a:xfrm>
          <a:prstGeom prst="rect">
            <a:avLst/>
          </a:prstGeom>
          <a:solidFill>
            <a:srgbClr val="EC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888746" y="6283358"/>
            <a:ext cx="1994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BCBEC0"/>
                </a:solidFill>
              </a:rPr>
              <a:t>©2017 Real-Time Innovations, Inc.</a:t>
            </a:r>
            <a:endParaRPr lang="en-US" sz="1000" dirty="0">
              <a:solidFill>
                <a:srgbClr val="BCBE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067" y="6283357"/>
            <a:ext cx="267694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46.emf"/><Relationship Id="rId4" Type="http://schemas.openxmlformats.org/officeDocument/2006/relationships/image" Target="../media/image5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5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iff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tiff"/><Relationship Id="rId12" Type="http://schemas.openxmlformats.org/officeDocument/2006/relationships/image" Target="../media/image2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3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iff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3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tif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838" y="2598821"/>
            <a:ext cx="10514462" cy="175981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IIoT Makes Machines </a:t>
            </a:r>
            <a:r>
              <a:rPr lang="en-US" dirty="0"/>
              <a:t>and </a:t>
            </a:r>
            <a:r>
              <a:rPr lang="en-US" dirty="0" smtClean="0"/>
              <a:t>Devices More Effective &amp; Intelligent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riangle 8"/>
          <p:cNvSpPr/>
          <p:nvPr/>
        </p:nvSpPr>
        <p:spPr>
          <a:xfrm rot="5400000">
            <a:off x="-405657" y="2745245"/>
            <a:ext cx="1412203" cy="600891"/>
          </a:xfrm>
          <a:prstGeom prst="triangle">
            <a:avLst>
              <a:gd name="adj" fmla="val 50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02838" y="5417244"/>
            <a:ext cx="9144000" cy="682472"/>
          </a:xfrm>
        </p:spPr>
        <p:txBody>
          <a:bodyPr>
            <a:normAutofit lnSpcReduction="10000"/>
          </a:bodyPr>
          <a:lstStyle/>
          <a:p>
            <a:r>
              <a:rPr lang="en-US" sz="1800" i="1" dirty="0" smtClean="0"/>
              <a:t>David Barnett</a:t>
            </a:r>
          </a:p>
          <a:p>
            <a:r>
              <a:rPr lang="en-US" sz="1800" i="1" dirty="0" smtClean="0"/>
              <a:t>Vice President, Products &amp;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2584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System of Systems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75092" y="4407408"/>
            <a:ext cx="2514600" cy="1691640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8438807" y="868680"/>
            <a:ext cx="2550885" cy="1704036"/>
            <a:chOff x="8760243" y="868680"/>
            <a:chExt cx="2550885" cy="1704036"/>
          </a:xfrm>
        </p:grpSpPr>
        <p:pic>
          <p:nvPicPr>
            <p:cNvPr id="87" name="Picture 86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6528" y="868680"/>
              <a:ext cx="2514600" cy="169164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8796528" y="2371785"/>
              <a:ext cx="2514600" cy="19202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60243" y="2357272"/>
              <a:ext cx="21495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National Operations Center of Excellence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6" name="Straight Connector 235"/>
          <p:cNvCxnSpPr/>
          <p:nvPr/>
        </p:nvCxnSpPr>
        <p:spPr>
          <a:xfrm>
            <a:off x="2787482" y="2299063"/>
            <a:ext cx="0" cy="113811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ounded Rectangle 222"/>
          <p:cNvSpPr/>
          <p:nvPr/>
        </p:nvSpPr>
        <p:spPr>
          <a:xfrm>
            <a:off x="1034810" y="4101326"/>
            <a:ext cx="6474710" cy="1992282"/>
          </a:xfrm>
          <a:prstGeom prst="roundRect">
            <a:avLst>
              <a:gd name="adj" fmla="val 3388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/>
          <p:cNvGrpSpPr/>
          <p:nvPr/>
        </p:nvGrpSpPr>
        <p:grpSpPr>
          <a:xfrm>
            <a:off x="1912552" y="3403600"/>
            <a:ext cx="326998" cy="1842286"/>
            <a:chOff x="2226344" y="3664857"/>
            <a:chExt cx="326998" cy="184228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389843" y="3664857"/>
              <a:ext cx="0" cy="18422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344" y="3896465"/>
              <a:ext cx="326998" cy="326998"/>
            </a:xfrm>
            <a:prstGeom prst="rect">
              <a:avLst/>
            </a:prstGeom>
          </p:spPr>
        </p:pic>
      </p:grpSp>
      <p:cxnSp>
        <p:nvCxnSpPr>
          <p:cNvPr id="240" name="Shape 366"/>
          <p:cNvCxnSpPr/>
          <p:nvPr/>
        </p:nvCxnSpPr>
        <p:spPr>
          <a:xfrm>
            <a:off x="6597644" y="2916106"/>
            <a:ext cx="0" cy="1698378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1" name="Rounded Rectangle 220"/>
          <p:cNvSpPr/>
          <p:nvPr/>
        </p:nvSpPr>
        <p:spPr>
          <a:xfrm>
            <a:off x="1119480" y="4177427"/>
            <a:ext cx="6474710" cy="1992282"/>
          </a:xfrm>
          <a:prstGeom prst="roundRect">
            <a:avLst>
              <a:gd name="adj" fmla="val 3388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2268152" y="3403600"/>
            <a:ext cx="326998" cy="1842286"/>
            <a:chOff x="2226344" y="3664857"/>
            <a:chExt cx="326998" cy="1842286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2389843" y="3664857"/>
              <a:ext cx="0" cy="18422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344" y="3896465"/>
              <a:ext cx="326998" cy="326998"/>
            </a:xfrm>
            <a:prstGeom prst="rect">
              <a:avLst/>
            </a:prstGeom>
          </p:spPr>
        </p:pic>
      </p:grpSp>
      <p:cxnSp>
        <p:nvCxnSpPr>
          <p:cNvPr id="239" name="Shape 366"/>
          <p:cNvCxnSpPr/>
          <p:nvPr/>
        </p:nvCxnSpPr>
        <p:spPr>
          <a:xfrm>
            <a:off x="6227530" y="2916106"/>
            <a:ext cx="0" cy="1698378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23" name="Group 22"/>
          <p:cNvGrpSpPr/>
          <p:nvPr/>
        </p:nvGrpSpPr>
        <p:grpSpPr>
          <a:xfrm>
            <a:off x="1204557" y="4246771"/>
            <a:ext cx="6474710" cy="1992282"/>
            <a:chOff x="1102957" y="4571052"/>
            <a:chExt cx="6474710" cy="1929258"/>
          </a:xfrm>
        </p:grpSpPr>
        <p:sp>
          <p:nvSpPr>
            <p:cNvPr id="128" name="Rounded Rectangle 127"/>
            <p:cNvSpPr/>
            <p:nvPr/>
          </p:nvSpPr>
          <p:spPr>
            <a:xfrm>
              <a:off x="1102957" y="4571052"/>
              <a:ext cx="6474710" cy="1929258"/>
            </a:xfrm>
            <a:prstGeom prst="roundRect">
              <a:avLst>
                <a:gd name="adj" fmla="val 3388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116249" y="4607127"/>
              <a:ext cx="1377301" cy="56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Autonomous Vehicle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146888" y="4906900"/>
            <a:ext cx="760280" cy="212664"/>
            <a:chOff x="4002007" y="5376157"/>
            <a:chExt cx="867878" cy="264525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17" name="Trapezoid 216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8" name="Trapezoid 217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096089" y="4864569"/>
            <a:ext cx="760280" cy="212664"/>
            <a:chOff x="4002007" y="5376157"/>
            <a:chExt cx="867878" cy="264525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14" name="Trapezoid 213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5" name="Trapezoid 214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2" name="Shape 366"/>
          <p:cNvCxnSpPr/>
          <p:nvPr/>
        </p:nvCxnSpPr>
        <p:spPr>
          <a:xfrm>
            <a:off x="5856597" y="2872564"/>
            <a:ext cx="0" cy="1698378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" name="Shape 366"/>
          <p:cNvCxnSpPr/>
          <p:nvPr/>
        </p:nvCxnSpPr>
        <p:spPr>
          <a:xfrm flipH="1">
            <a:off x="2977609" y="1914086"/>
            <a:ext cx="1" cy="26715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366"/>
          <p:cNvCxnSpPr/>
          <p:nvPr/>
        </p:nvCxnSpPr>
        <p:spPr>
          <a:xfrm flipH="1">
            <a:off x="1825564" y="1908945"/>
            <a:ext cx="1" cy="26715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2" name="Rounded Rectangle 111"/>
          <p:cNvSpPr/>
          <p:nvPr/>
        </p:nvSpPr>
        <p:spPr>
          <a:xfrm>
            <a:off x="2431005" y="1552620"/>
            <a:ext cx="1093208" cy="394733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Availability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278960" y="1547750"/>
            <a:ext cx="1093208" cy="394733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Maintenance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865981" y="2237599"/>
            <a:ext cx="565704" cy="699535"/>
            <a:chOff x="1461085" y="2498856"/>
            <a:chExt cx="565704" cy="699535"/>
          </a:xfrm>
        </p:grpSpPr>
        <p:cxnSp>
          <p:nvCxnSpPr>
            <p:cNvPr id="108" name="Shape 366"/>
            <p:cNvCxnSpPr/>
            <p:nvPr/>
          </p:nvCxnSpPr>
          <p:spPr>
            <a:xfrm>
              <a:off x="1743937" y="2498856"/>
              <a:ext cx="1" cy="423564"/>
            </a:xfrm>
            <a:prstGeom prst="straightConnector1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23" name="Rectangle 122"/>
            <p:cNvSpPr/>
            <p:nvPr/>
          </p:nvSpPr>
          <p:spPr>
            <a:xfrm>
              <a:off x="1461085" y="2901421"/>
              <a:ext cx="565704" cy="2969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HMI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289" y="2636511"/>
            <a:ext cx="326998" cy="326998"/>
          </a:xfrm>
          <a:prstGeom prst="rect">
            <a:avLst/>
          </a:prstGeom>
        </p:spPr>
      </p:pic>
      <p:cxnSp>
        <p:nvCxnSpPr>
          <p:cNvPr id="133" name="Straight Connector 132"/>
          <p:cNvCxnSpPr>
            <a:endCxn id="195" idx="0"/>
          </p:cNvCxnSpPr>
          <p:nvPr/>
        </p:nvCxnSpPr>
        <p:spPr>
          <a:xfrm>
            <a:off x="1841686" y="5373617"/>
            <a:ext cx="6826" cy="4903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67" idx="0"/>
          </p:cNvCxnSpPr>
          <p:nvPr/>
        </p:nvCxnSpPr>
        <p:spPr>
          <a:xfrm flipH="1">
            <a:off x="2652845" y="5332849"/>
            <a:ext cx="4195" cy="5311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98" idx="0"/>
          </p:cNvCxnSpPr>
          <p:nvPr/>
        </p:nvCxnSpPr>
        <p:spPr>
          <a:xfrm>
            <a:off x="3458612" y="5373617"/>
            <a:ext cx="0" cy="4903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686818" y="5374602"/>
            <a:ext cx="0" cy="5540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393387" y="5360563"/>
            <a:ext cx="0" cy="6214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468316" y="4912533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2186044" y="5863943"/>
            <a:ext cx="760280" cy="212664"/>
            <a:chOff x="4002007" y="5376157"/>
            <a:chExt cx="867878" cy="264525"/>
          </a:xfrm>
          <a:solidFill>
            <a:schemeClr val="accent1"/>
          </a:solidFill>
        </p:grpSpPr>
        <p:sp>
          <p:nvSpPr>
            <p:cNvPr id="166" name="Trapezoid 165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7" name="Trapezoid 166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Camera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022359" y="5810619"/>
            <a:ext cx="1323986" cy="233821"/>
            <a:chOff x="5519448" y="6104230"/>
            <a:chExt cx="1323986" cy="233821"/>
          </a:xfrm>
        </p:grpSpPr>
        <p:sp>
          <p:nvSpPr>
            <p:cNvPr id="174" name="Rounded Rectangle 173"/>
            <p:cNvSpPr/>
            <p:nvPr/>
          </p:nvSpPr>
          <p:spPr>
            <a:xfrm>
              <a:off x="5519448" y="6104230"/>
              <a:ext cx="1323986" cy="233821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Data Recording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5" name="Flowchart: Sequential Access Storage 93"/>
            <p:cNvSpPr/>
            <p:nvPr/>
          </p:nvSpPr>
          <p:spPr>
            <a:xfrm>
              <a:off x="5576527" y="6134520"/>
              <a:ext cx="154732" cy="163748"/>
            </a:xfrm>
            <a:prstGeom prst="flowChartMagnetic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6" name="Left-Right Arrow 175"/>
          <p:cNvSpPr/>
          <p:nvPr/>
        </p:nvSpPr>
        <p:spPr>
          <a:xfrm>
            <a:off x="1463888" y="5097467"/>
            <a:ext cx="5959278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2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Vehicle Control (Safety Critical)</a:t>
            </a:r>
            <a:endParaRPr lang="e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1381711" y="5863943"/>
            <a:ext cx="760280" cy="212664"/>
            <a:chOff x="4002007" y="5376157"/>
            <a:chExt cx="867878" cy="264525"/>
          </a:xfrm>
          <a:solidFill>
            <a:schemeClr val="accent1"/>
          </a:solidFill>
        </p:grpSpPr>
        <p:sp>
          <p:nvSpPr>
            <p:cNvPr id="194" name="Trapezoid 193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5" name="Trapezoid 194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GPS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991811" y="5863943"/>
            <a:ext cx="760280" cy="212664"/>
            <a:chOff x="4002007" y="5376157"/>
            <a:chExt cx="867878" cy="264525"/>
          </a:xfrm>
          <a:solidFill>
            <a:schemeClr val="accent1"/>
          </a:solidFill>
        </p:grpSpPr>
        <p:sp>
          <p:nvSpPr>
            <p:cNvPr id="197" name="Trapezoid 196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8" name="Trapezoid 197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LiDAR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9" name="Rounded Rectangle 198"/>
          <p:cNvSpPr/>
          <p:nvPr/>
        </p:nvSpPr>
        <p:spPr>
          <a:xfrm>
            <a:off x="3954004" y="5774930"/>
            <a:ext cx="925892" cy="342550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Sensor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Fusion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4017339" y="4635675"/>
            <a:ext cx="925892" cy="342550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Planning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" name="Left-Right Arrow 205"/>
          <p:cNvSpPr/>
          <p:nvPr/>
        </p:nvSpPr>
        <p:spPr>
          <a:xfrm>
            <a:off x="5131096" y="4335445"/>
            <a:ext cx="2292070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20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Telematics</a:t>
            </a:r>
            <a:endParaRPr lang="e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04488" y="544849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6446474" y="5765196"/>
            <a:ext cx="925892" cy="342550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smtClean="0">
                <a:solidFill>
                  <a:schemeClr val="bg1"/>
                </a:solidFill>
              </a:rPr>
              <a:t>CAN</a:t>
            </a:r>
            <a:br>
              <a:rPr lang="en-US" sz="1200" smtClean="0">
                <a:solidFill>
                  <a:schemeClr val="bg1"/>
                </a:solidFill>
              </a:rPr>
            </a:br>
            <a:r>
              <a:rPr lang="en-US" sz="1200" smtClean="0">
                <a:solidFill>
                  <a:schemeClr val="bg1"/>
                </a:solidFill>
              </a:rPr>
              <a:t>AUTOSAR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891" y="5512213"/>
            <a:ext cx="188074" cy="188074"/>
          </a:xfrm>
          <a:prstGeom prst="rect">
            <a:avLst/>
          </a:prstGeom>
        </p:spPr>
      </p:pic>
      <p:cxnSp>
        <p:nvCxnSpPr>
          <p:cNvPr id="209" name="Straight Connector 208"/>
          <p:cNvCxnSpPr/>
          <p:nvPr/>
        </p:nvCxnSpPr>
        <p:spPr>
          <a:xfrm>
            <a:off x="3473008" y="489364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3030433" y="4643919"/>
            <a:ext cx="925892" cy="342550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Situation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Awareness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5692109" y="4685412"/>
            <a:ext cx="0" cy="6751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" name="Picture 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599" y="4801187"/>
            <a:ext cx="326998" cy="326998"/>
          </a:xfrm>
          <a:prstGeom prst="rect">
            <a:avLst/>
          </a:prstGeom>
        </p:spPr>
      </p:pic>
      <p:cxnSp>
        <p:nvCxnSpPr>
          <p:cNvPr id="212" name="Straight Connector 211"/>
          <p:cNvCxnSpPr/>
          <p:nvPr/>
        </p:nvCxnSpPr>
        <p:spPr>
          <a:xfrm>
            <a:off x="6461200" y="4657023"/>
            <a:ext cx="4716" cy="2871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6036824" y="4822239"/>
            <a:ext cx="760280" cy="212664"/>
            <a:chOff x="4002007" y="5376157"/>
            <a:chExt cx="867878" cy="264525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03" name="Trapezoid 202"/>
            <p:cNvSpPr>
              <a:spLocks noChangeAspect="1"/>
            </p:cNvSpPr>
            <p:nvPr/>
          </p:nvSpPr>
          <p:spPr>
            <a:xfrm rot="5400000">
              <a:off x="3968673" y="5409491"/>
              <a:ext cx="264513" cy="197845"/>
            </a:xfrm>
            <a:prstGeom prst="trapezoid">
              <a:avLst>
                <a:gd name="adj" fmla="val 201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4" name="Trapezoid 203"/>
            <p:cNvSpPr>
              <a:spLocks noChangeAspect="1"/>
            </p:cNvSpPr>
            <p:nvPr/>
          </p:nvSpPr>
          <p:spPr>
            <a:xfrm>
              <a:off x="4199857" y="5376168"/>
              <a:ext cx="670028" cy="264514"/>
            </a:xfrm>
            <a:prstGeom prst="trapezoid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Sensors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17267" y="2299063"/>
            <a:ext cx="495300" cy="678052"/>
            <a:chOff x="812371" y="2560320"/>
            <a:chExt cx="495300" cy="678052"/>
          </a:xfrm>
        </p:grpSpPr>
        <p:cxnSp>
          <p:nvCxnSpPr>
            <p:cNvPr id="99" name="Shape 366"/>
            <p:cNvCxnSpPr/>
            <p:nvPr/>
          </p:nvCxnSpPr>
          <p:spPr>
            <a:xfrm>
              <a:off x="1060021" y="2560320"/>
              <a:ext cx="1" cy="349815"/>
            </a:xfrm>
            <a:prstGeom prst="straightConnector1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8000" contrast="49000"/>
            </a:blip>
            <a:stretch>
              <a:fillRect/>
            </a:stretch>
          </p:blipFill>
          <p:spPr>
            <a:xfrm>
              <a:off x="812371" y="2895472"/>
              <a:ext cx="495300" cy="342900"/>
            </a:xfrm>
            <a:prstGeom prst="rect">
              <a:avLst/>
            </a:prstGeom>
          </p:spPr>
        </p:pic>
      </p:grpSp>
      <p:sp>
        <p:nvSpPr>
          <p:cNvPr id="224" name="Left-Right Arrow 223"/>
          <p:cNvSpPr/>
          <p:nvPr/>
        </p:nvSpPr>
        <p:spPr>
          <a:xfrm>
            <a:off x="1492412" y="3092359"/>
            <a:ext cx="1880147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20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V2X Databus</a:t>
            </a:r>
            <a:endParaRPr lang="e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2941766" y="3681850"/>
            <a:ext cx="794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GATEWAY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623983" y="3403600"/>
            <a:ext cx="326998" cy="1842286"/>
            <a:chOff x="2226344" y="3664857"/>
            <a:chExt cx="326998" cy="1842286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2389843" y="3664857"/>
              <a:ext cx="0" cy="18422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344" y="3896465"/>
              <a:ext cx="326998" cy="326998"/>
            </a:xfrm>
            <a:prstGeom prst="rect">
              <a:avLst/>
            </a:prstGeom>
          </p:spPr>
        </p:pic>
      </p:grpSp>
      <p:sp>
        <p:nvSpPr>
          <p:cNvPr id="125" name="Left-Right Arrow 124"/>
          <p:cNvSpPr/>
          <p:nvPr/>
        </p:nvSpPr>
        <p:spPr>
          <a:xfrm>
            <a:off x="948695" y="2027441"/>
            <a:ext cx="2682800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2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Fleet Management Databus</a:t>
            </a:r>
            <a:endParaRPr lang="e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8" name="Left-Right Arrow 237"/>
          <p:cNvSpPr/>
          <p:nvPr/>
        </p:nvSpPr>
        <p:spPr>
          <a:xfrm>
            <a:off x="5027253" y="2604612"/>
            <a:ext cx="2652014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12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Municipal Cloud Databus</a:t>
            </a:r>
            <a:endParaRPr lang="e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917" y="3297134"/>
            <a:ext cx="326998" cy="326998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031" y="3297134"/>
            <a:ext cx="326998" cy="326998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45" y="3297134"/>
            <a:ext cx="326998" cy="326998"/>
          </a:xfrm>
          <a:prstGeom prst="rect">
            <a:avLst/>
          </a:prstGeom>
        </p:spPr>
      </p:pic>
      <p:cxnSp>
        <p:nvCxnSpPr>
          <p:cNvPr id="244" name="Shape 366"/>
          <p:cNvCxnSpPr/>
          <p:nvPr/>
        </p:nvCxnSpPr>
        <p:spPr>
          <a:xfrm flipH="1">
            <a:off x="5781085" y="2460911"/>
            <a:ext cx="1" cy="26715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366"/>
          <p:cNvCxnSpPr/>
          <p:nvPr/>
        </p:nvCxnSpPr>
        <p:spPr>
          <a:xfrm flipH="1">
            <a:off x="6952147" y="2460911"/>
            <a:ext cx="1" cy="26715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" name="Rounded Rectangle 110"/>
          <p:cNvSpPr/>
          <p:nvPr/>
        </p:nvSpPr>
        <p:spPr>
          <a:xfrm>
            <a:off x="5234481" y="2072089"/>
            <a:ext cx="1093208" cy="394733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Traffic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6405543" y="2078902"/>
            <a:ext cx="1093208" cy="394733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Road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8446064" y="2638044"/>
            <a:ext cx="2543628" cy="1711293"/>
            <a:chOff x="8767500" y="2638044"/>
            <a:chExt cx="2543628" cy="1711293"/>
          </a:xfrm>
        </p:grpSpPr>
        <p:pic>
          <p:nvPicPr>
            <p:cNvPr id="91" name="Picture 9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6528" y="2638044"/>
              <a:ext cx="2514600" cy="1691640"/>
            </a:xfrm>
            <a:prstGeom prst="rect">
              <a:avLst/>
            </a:prstGeom>
          </p:spPr>
        </p:pic>
        <p:sp>
          <p:nvSpPr>
            <p:cNvPr id="248" name="Rectangle 247"/>
            <p:cNvSpPr/>
            <p:nvPr/>
          </p:nvSpPr>
          <p:spPr>
            <a:xfrm>
              <a:off x="8796528" y="4133892"/>
              <a:ext cx="2514600" cy="19579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8767500" y="4133893"/>
              <a:ext cx="1395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Fleet Management Weekly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7" b="-357"/>
          <a:stretch/>
        </p:blipFill>
        <p:spPr>
          <a:xfrm>
            <a:off x="8467344" y="868680"/>
            <a:ext cx="2511386" cy="1693450"/>
          </a:xfrm>
          <a:prstGeom prst="rect">
            <a:avLst/>
          </a:prstGeom>
        </p:spPr>
      </p:pic>
      <p:pic>
        <p:nvPicPr>
          <p:cNvPr id="81" name="Picture 80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957" y="2637808"/>
            <a:ext cx="2514600" cy="16939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Grid System of Systems</a:t>
            </a:r>
            <a:endParaRPr lang="en-US" dirty="0"/>
          </a:p>
        </p:txBody>
      </p:sp>
      <p:pic>
        <p:nvPicPr>
          <p:cNvPr id="87" name="Picture 86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957" y="4407407"/>
            <a:ext cx="2514600" cy="1691640"/>
          </a:xfrm>
          <a:prstGeom prst="rect">
            <a:avLst/>
          </a:prstGeom>
        </p:spPr>
      </p:pic>
      <p:grpSp>
        <p:nvGrpSpPr>
          <p:cNvPr id="214" name="Group 213"/>
          <p:cNvGrpSpPr/>
          <p:nvPr/>
        </p:nvGrpSpPr>
        <p:grpSpPr>
          <a:xfrm>
            <a:off x="936172" y="1469543"/>
            <a:ext cx="6488577" cy="4782926"/>
            <a:chOff x="689429" y="1469543"/>
            <a:chExt cx="6488577" cy="4782926"/>
          </a:xfrm>
        </p:grpSpPr>
        <p:sp>
          <p:nvSpPr>
            <p:cNvPr id="177" name="Rectangle 176"/>
            <p:cNvSpPr/>
            <p:nvPr/>
          </p:nvSpPr>
          <p:spPr>
            <a:xfrm>
              <a:off x="3741577" y="2599438"/>
              <a:ext cx="921773" cy="3933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4065877" y="2142640"/>
              <a:ext cx="0" cy="4572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3800332" y="2643126"/>
              <a:ext cx="921773" cy="3933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4218277" y="2192489"/>
              <a:ext cx="0" cy="4572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3862725" y="2695592"/>
              <a:ext cx="921773" cy="3933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HMI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370677" y="2258755"/>
              <a:ext cx="0" cy="4368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1507384" y="4331269"/>
              <a:ext cx="5535622" cy="1781194"/>
            </a:xfrm>
            <a:prstGeom prst="roundRect">
              <a:avLst>
                <a:gd name="adj" fmla="val 3388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2921002" y="3577563"/>
              <a:ext cx="326998" cy="1371600"/>
              <a:chOff x="2764664" y="3643678"/>
              <a:chExt cx="326998" cy="13716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2918465" y="3643678"/>
                <a:ext cx="0" cy="13716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4664" y="3857401"/>
                <a:ext cx="326998" cy="326998"/>
              </a:xfrm>
              <a:prstGeom prst="rect">
                <a:avLst/>
              </a:prstGeom>
            </p:spPr>
          </p:pic>
        </p:grpSp>
        <p:sp>
          <p:nvSpPr>
            <p:cNvPr id="160" name="Rounded Rectangle 159"/>
            <p:cNvSpPr/>
            <p:nvPr/>
          </p:nvSpPr>
          <p:spPr>
            <a:xfrm>
              <a:off x="1575320" y="4411096"/>
              <a:ext cx="5535622" cy="1781194"/>
            </a:xfrm>
            <a:prstGeom prst="roundRect">
              <a:avLst>
                <a:gd name="adj" fmla="val 3388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76602" y="3577563"/>
              <a:ext cx="326998" cy="1371600"/>
              <a:chOff x="3120264" y="3643678"/>
              <a:chExt cx="326998" cy="137160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3274065" y="3643678"/>
                <a:ext cx="0" cy="13716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0264" y="3857401"/>
                <a:ext cx="326998" cy="326998"/>
              </a:xfrm>
              <a:prstGeom prst="rect">
                <a:avLst/>
              </a:prstGeom>
            </p:spPr>
          </p:pic>
        </p:grpSp>
        <p:sp>
          <p:nvSpPr>
            <p:cNvPr id="120" name="Rounded Rectangle 119"/>
            <p:cNvSpPr/>
            <p:nvPr/>
          </p:nvSpPr>
          <p:spPr>
            <a:xfrm>
              <a:off x="1642384" y="4471275"/>
              <a:ext cx="5535622" cy="1781194"/>
            </a:xfrm>
            <a:prstGeom prst="roundRect">
              <a:avLst>
                <a:gd name="adj" fmla="val 3388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632433" y="3586924"/>
              <a:ext cx="326998" cy="1768702"/>
              <a:chOff x="3476095" y="3653039"/>
              <a:chExt cx="326998" cy="1768702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3615381" y="3653039"/>
                <a:ext cx="0" cy="1768702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6095" y="3857401"/>
                <a:ext cx="326998" cy="326998"/>
              </a:xfrm>
              <a:prstGeom prst="rect">
                <a:avLst/>
              </a:prstGeom>
            </p:spPr>
          </p:pic>
        </p:grpSp>
        <p:sp>
          <p:nvSpPr>
            <p:cNvPr id="93" name="Left-Right Arrow 92"/>
            <p:cNvSpPr/>
            <p:nvPr/>
          </p:nvSpPr>
          <p:spPr>
            <a:xfrm>
              <a:off x="1613494" y="3245644"/>
              <a:ext cx="4499252" cy="470995"/>
            </a:xfrm>
            <a:prstGeom prst="leftRightArrow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1200" dirty="0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Analytics </a:t>
              </a:r>
              <a:r>
                <a:rPr lang="en-US" sz="1200" dirty="0" err="1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Databus</a:t>
              </a:r>
              <a:endParaRPr lang="en" sz="12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646669" y="4502113"/>
              <a:ext cx="1138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Micro Grid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279512" y="5387033"/>
              <a:ext cx="6826" cy="49033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090671" y="5346265"/>
              <a:ext cx="4195" cy="5311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124644" y="5388018"/>
              <a:ext cx="0" cy="55400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831213" y="5373979"/>
              <a:ext cx="0" cy="62145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460185" y="5824035"/>
              <a:ext cx="1323986" cy="233821"/>
              <a:chOff x="5519448" y="6104230"/>
              <a:chExt cx="1323986" cy="233821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5519448" y="6104230"/>
                <a:ext cx="1323986" cy="233821"/>
              </a:xfrm>
              <a:prstGeom prst="roundRect">
                <a:avLst/>
              </a:prstGeom>
              <a:solidFill>
                <a:schemeClr val="accen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dirty="0" smtClean="0">
                    <a:solidFill>
                      <a:schemeClr val="bg1"/>
                    </a:solidFill>
                  </a:rPr>
                  <a:t>Data Recording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lowchart: Sequential Access Storage 93"/>
              <p:cNvSpPr/>
              <p:nvPr/>
            </p:nvSpPr>
            <p:spPr>
              <a:xfrm>
                <a:off x="5576527" y="6134520"/>
                <a:ext cx="154732" cy="163748"/>
              </a:xfrm>
              <a:prstGeom prst="flowChartMagneticTap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623870" y="5877359"/>
              <a:ext cx="760280" cy="212664"/>
              <a:chOff x="4002007" y="5376157"/>
              <a:chExt cx="867878" cy="264525"/>
            </a:xfrm>
            <a:solidFill>
              <a:schemeClr val="accent1"/>
            </a:solidFill>
          </p:grpSpPr>
          <p:sp>
            <p:nvSpPr>
              <p:cNvPr id="128" name="Trapezoid 127"/>
              <p:cNvSpPr>
                <a:spLocks noChangeAspect="1"/>
              </p:cNvSpPr>
              <p:nvPr/>
            </p:nvSpPr>
            <p:spPr>
              <a:xfrm rot="5400000">
                <a:off x="3968673" y="5409491"/>
                <a:ext cx="264513" cy="197845"/>
              </a:xfrm>
              <a:prstGeom prst="trapezoid">
                <a:avLst>
                  <a:gd name="adj" fmla="val 201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Trapezoid 128"/>
              <p:cNvSpPr>
                <a:spLocks noChangeAspect="1"/>
              </p:cNvSpPr>
              <p:nvPr/>
            </p:nvSpPr>
            <p:spPr>
              <a:xfrm>
                <a:off x="4199857" y="5376168"/>
                <a:ext cx="670028" cy="264514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Meter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1819537" y="5877359"/>
              <a:ext cx="760280" cy="212664"/>
              <a:chOff x="4002007" y="5376157"/>
              <a:chExt cx="867878" cy="264525"/>
            </a:xfrm>
            <a:solidFill>
              <a:schemeClr val="accent1"/>
            </a:solidFill>
          </p:grpSpPr>
          <p:sp>
            <p:nvSpPr>
              <p:cNvPr id="135" name="Trapezoid 134"/>
              <p:cNvSpPr>
                <a:spLocks noChangeAspect="1"/>
              </p:cNvSpPr>
              <p:nvPr/>
            </p:nvSpPr>
            <p:spPr>
              <a:xfrm rot="5400000">
                <a:off x="3968673" y="5409491"/>
                <a:ext cx="264513" cy="197845"/>
              </a:xfrm>
              <a:prstGeom prst="trapezoid">
                <a:avLst>
                  <a:gd name="adj" fmla="val 201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Trapezoid 135"/>
              <p:cNvSpPr>
                <a:spLocks noChangeAspect="1"/>
              </p:cNvSpPr>
              <p:nvPr/>
            </p:nvSpPr>
            <p:spPr>
              <a:xfrm>
                <a:off x="4199857" y="5376168"/>
                <a:ext cx="670028" cy="264514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PV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0" name="Rounded Rectangle 139"/>
            <p:cNvSpPr/>
            <p:nvPr/>
          </p:nvSpPr>
          <p:spPr>
            <a:xfrm>
              <a:off x="4391830" y="5788346"/>
              <a:ext cx="925892" cy="342550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200" dirty="0" smtClean="0">
                  <a:solidFill>
                    <a:schemeClr val="bg1"/>
                  </a:solidFill>
                </a:rPr>
                <a:t>Micro Grid</a:t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r>
                <a:rPr lang="en-US" sz="1200" dirty="0" smtClean="0">
                  <a:solidFill>
                    <a:schemeClr val="bg1"/>
                  </a:solidFill>
                </a:rPr>
                <a:t>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413950" y="2734040"/>
              <a:ext cx="7941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GATEWAY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1030641" y="2323954"/>
              <a:ext cx="2405937" cy="702587"/>
              <a:chOff x="1539075" y="2021174"/>
              <a:chExt cx="2405937" cy="702587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539075" y="2351729"/>
                <a:ext cx="2405937" cy="372032"/>
              </a:xfrm>
              <a:prstGeom prst="roundRect">
                <a:avLst/>
              </a:prstGeom>
              <a:solidFill>
                <a:schemeClr val="accen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dirty="0" smtClean="0">
                    <a:solidFill>
                      <a:schemeClr val="bg1"/>
                    </a:solidFill>
                  </a:rPr>
                  <a:t>Recording Services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H="1">
                <a:off x="1771146" y="2021174"/>
                <a:ext cx="5773" cy="47333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2078058" y="2021174"/>
                <a:ext cx="5773" cy="47333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2378377" y="2021174"/>
                <a:ext cx="5773" cy="47333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lowchart: Sequential Access Storage 93"/>
              <p:cNvSpPr/>
              <p:nvPr/>
            </p:nvSpPr>
            <p:spPr>
              <a:xfrm>
                <a:off x="1652337" y="2414393"/>
                <a:ext cx="233117" cy="246703"/>
              </a:xfrm>
              <a:prstGeom prst="flowChartMagneticTap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1" name="Flowchart: Sequential Access Storage 93"/>
              <p:cNvSpPr/>
              <p:nvPr/>
            </p:nvSpPr>
            <p:spPr>
              <a:xfrm>
                <a:off x="1958429" y="2414393"/>
                <a:ext cx="233117" cy="246703"/>
              </a:xfrm>
              <a:prstGeom prst="flowChartMagneticTap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2" name="Flowchart: Sequential Access Storage 93"/>
              <p:cNvSpPr/>
              <p:nvPr/>
            </p:nvSpPr>
            <p:spPr>
              <a:xfrm>
                <a:off x="2264521" y="2414393"/>
                <a:ext cx="233117" cy="246703"/>
              </a:xfrm>
              <a:prstGeom prst="flowChartMagneticTap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178" name="Straight Connector 177"/>
            <p:cNvCxnSpPr/>
            <p:nvPr/>
          </p:nvCxnSpPr>
          <p:spPr>
            <a:xfrm>
              <a:off x="5260164" y="2323954"/>
              <a:ext cx="0" cy="106053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8971" y="2709082"/>
              <a:ext cx="326998" cy="326998"/>
            </a:xfrm>
            <a:prstGeom prst="rect">
              <a:avLst/>
            </a:prstGeom>
          </p:spPr>
        </p:pic>
        <p:sp>
          <p:nvSpPr>
            <p:cNvPr id="180" name="Left-Right Arrow 179"/>
            <p:cNvSpPr/>
            <p:nvPr/>
          </p:nvSpPr>
          <p:spPr>
            <a:xfrm>
              <a:off x="689429" y="2020878"/>
              <a:ext cx="5020400" cy="470995"/>
            </a:xfrm>
            <a:prstGeom prst="leftRightArrow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1200" dirty="0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Enterprise Service </a:t>
              </a:r>
              <a:r>
                <a:rPr lang="en-US" sz="1200" dirty="0" err="1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Databus</a:t>
              </a:r>
              <a:endParaRPr lang="en" sz="12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1031427" y="1549174"/>
              <a:ext cx="1093208" cy="628354"/>
              <a:chOff x="3715346" y="485896"/>
              <a:chExt cx="1093208" cy="628354"/>
            </a:xfrm>
          </p:grpSpPr>
          <p:cxnSp>
            <p:nvCxnSpPr>
              <p:cNvPr id="181" name="Shape 366"/>
              <p:cNvCxnSpPr/>
              <p:nvPr/>
            </p:nvCxnSpPr>
            <p:spPr>
              <a:xfrm flipH="1">
                <a:off x="4261950" y="847091"/>
                <a:ext cx="1" cy="267159"/>
              </a:xfrm>
              <a:prstGeom prst="straightConnector1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2" name="Rounded Rectangle 181"/>
              <p:cNvSpPr/>
              <p:nvPr/>
            </p:nvSpPr>
            <p:spPr>
              <a:xfrm>
                <a:off x="3715346" y="485896"/>
                <a:ext cx="1093208" cy="394733"/>
              </a:xfrm>
              <a:prstGeom prst="roundRect">
                <a:avLst/>
              </a:prstGeom>
              <a:solidFill>
                <a:schemeClr val="accen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 smtClean="0">
                    <a:solidFill>
                      <a:schemeClr val="bg1"/>
                    </a:solidFill>
                  </a:rPr>
                  <a:t>Demand</a:t>
                </a:r>
                <a:br>
                  <a:rPr lang="en-US" sz="1200" dirty="0" smtClean="0">
                    <a:solidFill>
                      <a:schemeClr val="bg1"/>
                    </a:solidFill>
                  </a:rPr>
                </a:br>
                <a:r>
                  <a:rPr lang="en-US" sz="1200" dirty="0" smtClean="0">
                    <a:solidFill>
                      <a:schemeClr val="bg1"/>
                    </a:solidFill>
                  </a:rPr>
                  <a:t>Response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3349833" y="1546019"/>
              <a:ext cx="1093208" cy="628354"/>
              <a:chOff x="5166775" y="493153"/>
              <a:chExt cx="1093208" cy="628354"/>
            </a:xfrm>
          </p:grpSpPr>
          <p:cxnSp>
            <p:nvCxnSpPr>
              <p:cNvPr id="186" name="Shape 366"/>
              <p:cNvCxnSpPr/>
              <p:nvPr/>
            </p:nvCxnSpPr>
            <p:spPr>
              <a:xfrm flipH="1">
                <a:off x="5713379" y="854348"/>
                <a:ext cx="1" cy="267159"/>
              </a:xfrm>
              <a:prstGeom prst="straightConnector1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87" name="Rounded Rectangle 186"/>
              <p:cNvSpPr/>
              <p:nvPr/>
            </p:nvSpPr>
            <p:spPr>
              <a:xfrm>
                <a:off x="5166775" y="493153"/>
                <a:ext cx="1093208" cy="394733"/>
              </a:xfrm>
              <a:prstGeom prst="roundRect">
                <a:avLst/>
              </a:prstGeom>
              <a:solidFill>
                <a:schemeClr val="accen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 smtClean="0">
                    <a:solidFill>
                      <a:schemeClr val="bg1"/>
                    </a:solidFill>
                  </a:rPr>
                  <a:t>Risk</a:t>
                </a:r>
                <a:br>
                  <a:rPr lang="en-US" sz="1200" dirty="0" smtClean="0">
                    <a:solidFill>
                      <a:schemeClr val="bg1"/>
                    </a:solidFill>
                  </a:rPr>
                </a:br>
                <a:r>
                  <a:rPr lang="en-US" sz="1200" dirty="0" smtClean="0">
                    <a:solidFill>
                      <a:schemeClr val="bg1"/>
                    </a:solidFill>
                  </a:rPr>
                  <a:t>Management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170526" y="1546019"/>
              <a:ext cx="1093208" cy="628354"/>
              <a:chOff x="6873182" y="2694199"/>
              <a:chExt cx="1093208" cy="628354"/>
            </a:xfrm>
          </p:grpSpPr>
          <p:cxnSp>
            <p:nvCxnSpPr>
              <p:cNvPr id="192" name="Shape 366"/>
              <p:cNvCxnSpPr/>
              <p:nvPr/>
            </p:nvCxnSpPr>
            <p:spPr>
              <a:xfrm flipH="1">
                <a:off x="7419786" y="3055394"/>
                <a:ext cx="1" cy="267159"/>
              </a:xfrm>
              <a:prstGeom prst="straightConnector1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" name="Rounded Rectangle 192"/>
              <p:cNvSpPr/>
              <p:nvPr/>
            </p:nvSpPr>
            <p:spPr>
              <a:xfrm>
                <a:off x="6873182" y="2694199"/>
                <a:ext cx="1093208" cy="394733"/>
              </a:xfrm>
              <a:prstGeom prst="roundRect">
                <a:avLst/>
              </a:prstGeom>
              <a:solidFill>
                <a:schemeClr val="accen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chemeClr val="bg1"/>
                    </a:solidFill>
                  </a:rPr>
                  <a:t>Compliance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>
            <a:xfrm>
              <a:off x="4965762" y="1779784"/>
              <a:ext cx="0" cy="37169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2618" y="1566851"/>
              <a:ext cx="326998" cy="326998"/>
            </a:xfrm>
            <a:prstGeom prst="rect">
              <a:avLst/>
            </a:prstGeom>
          </p:spPr>
        </p:pic>
        <p:cxnSp>
          <p:nvCxnSpPr>
            <p:cNvPr id="202" name="Straight Connector 201"/>
            <p:cNvCxnSpPr/>
            <p:nvPr/>
          </p:nvCxnSpPr>
          <p:spPr>
            <a:xfrm>
              <a:off x="4999059" y="4870141"/>
              <a:ext cx="0" cy="54600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5976608" y="4870141"/>
              <a:ext cx="0" cy="54600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523019" y="4649091"/>
              <a:ext cx="925892" cy="342550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200" dirty="0" smtClean="0">
                  <a:solidFill>
                    <a:schemeClr val="bg1"/>
                  </a:solidFill>
                </a:rPr>
                <a:t>Switch/</a:t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r>
                <a:rPr lang="en-US" sz="1200" dirty="0" err="1" smtClean="0">
                  <a:solidFill>
                    <a:schemeClr val="bg1"/>
                  </a:solidFill>
                </a:rPr>
                <a:t>Recloser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4536113" y="4657335"/>
              <a:ext cx="925892" cy="342550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200" dirty="0" smtClean="0">
                  <a:solidFill>
                    <a:schemeClr val="bg1"/>
                  </a:solidFill>
                </a:rPr>
                <a:t>Battery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3" name="Left-Right Arrow 132"/>
            <p:cNvSpPr/>
            <p:nvPr/>
          </p:nvSpPr>
          <p:spPr>
            <a:xfrm>
              <a:off x="1901714" y="5118140"/>
              <a:ext cx="5173958" cy="470995"/>
            </a:xfrm>
            <a:prstGeom prst="leftRightArrow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1200" dirty="0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Edge Control </a:t>
              </a:r>
              <a:r>
                <a:rPr lang="en-US" sz="1200" dirty="0" err="1" smtClean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Databus</a:t>
              </a:r>
              <a:endParaRPr lang="en" sz="12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756797" y="1469543"/>
              <a:ext cx="943569" cy="5216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Enterprise</a:t>
              </a:r>
              <a:r>
                <a:rPr lang="en-US" sz="1200" smtClean="0">
                  <a:solidFill>
                    <a:schemeClr val="bg1"/>
                  </a:solidFill>
                </a:rPr>
                <a:t/>
              </a:r>
              <a:br>
                <a:rPr lang="en-US" sz="1200" smtClean="0">
                  <a:solidFill>
                    <a:schemeClr val="bg1"/>
                  </a:solidFill>
                </a:rPr>
              </a:br>
              <a:r>
                <a:rPr lang="en-US" sz="1200" smtClean="0">
                  <a:solidFill>
                    <a:schemeClr val="bg1"/>
                  </a:solidFill>
                </a:rPr>
                <a:t>Server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5129616" y="1730349"/>
              <a:ext cx="619361" cy="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5077956" y="3521375"/>
            <a:ext cx="0" cy="6214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638573" y="3935742"/>
            <a:ext cx="925892" cy="342550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200" dirty="0" err="1" smtClean="0">
                <a:solidFill>
                  <a:schemeClr val="bg1"/>
                </a:solidFill>
              </a:rPr>
              <a:t>Microgrid</a:t>
            </a:r>
            <a:r>
              <a:rPr lang="en-US" sz="1200" dirty="0" smtClean="0">
                <a:solidFill>
                  <a:schemeClr val="bg1"/>
                </a:solidFill>
              </a:rPr>
              <a:t> Optimizer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02333"/>
            <a:ext cx="10822050" cy="6510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IIoT Architectures: Begin with the End in Mind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3466" y="2234786"/>
            <a:ext cx="3492488" cy="3183783"/>
            <a:chOff x="1014337" y="1988935"/>
            <a:chExt cx="4606597" cy="4199415"/>
          </a:xfrm>
        </p:grpSpPr>
        <p:cxnSp>
          <p:nvCxnSpPr>
            <p:cNvPr id="4" name="Straight Connector 3"/>
            <p:cNvCxnSpPr>
              <a:stCxn id="10" idx="0"/>
            </p:cNvCxnSpPr>
            <p:nvPr/>
          </p:nvCxnSpPr>
          <p:spPr>
            <a:xfrm flipV="1">
              <a:off x="1567964" y="3647179"/>
              <a:ext cx="1674019" cy="14210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3283102" y="3700944"/>
              <a:ext cx="12660" cy="13574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3314931" y="3647179"/>
              <a:ext cx="1732888" cy="14175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66735" y="1988935"/>
              <a:ext cx="3902878" cy="18539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731" y="5064773"/>
              <a:ext cx="1117203" cy="11172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337" y="5068206"/>
              <a:ext cx="1107253" cy="11103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2417" y="5058398"/>
              <a:ext cx="1129952" cy="11299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3691" y="2856976"/>
              <a:ext cx="891386" cy="6171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1699" y="2856975"/>
              <a:ext cx="891386" cy="617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2369" y="2856974"/>
              <a:ext cx="891386" cy="617113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6408664" y="1519277"/>
            <a:ext cx="48508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Intelligent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and Autonomous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455" y="1519277"/>
            <a:ext cx="3838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Operational Efficiency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22326" y="1835940"/>
            <a:ext cx="1689549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35250" y="5652069"/>
            <a:ext cx="244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Centralized, hierarchical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690985" y="5598476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Decentralized, systems of systems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00510" y="2177118"/>
            <a:ext cx="5815215" cy="2661503"/>
            <a:chOff x="6000510" y="2177118"/>
            <a:chExt cx="5815215" cy="2661503"/>
          </a:xfrm>
        </p:grpSpPr>
        <p:sp>
          <p:nvSpPr>
            <p:cNvPr id="17" name="Left-Right Arrow 16"/>
            <p:cNvSpPr/>
            <p:nvPr/>
          </p:nvSpPr>
          <p:spPr>
            <a:xfrm>
              <a:off x="6000510" y="3605178"/>
              <a:ext cx="5667114" cy="512328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Software Databus</a:t>
              </a:r>
              <a:endParaRPr lang="en-US" sz="16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356670" y="2909025"/>
              <a:ext cx="1516557" cy="677846"/>
              <a:chOff x="2506752" y="3415713"/>
              <a:chExt cx="2006065" cy="89663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594337" y="3530185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53341" y="3474979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06752" y="3415713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Streaming Analytics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400" dirty="0" smtClean="0">
                    <a:solidFill>
                      <a:schemeClr val="bg1"/>
                    </a:solidFill>
                  </a:rPr>
                </a:br>
                <a:r>
                  <a:rPr lang="en-US" sz="1400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en-US" sz="1400" dirty="0">
                    <a:solidFill>
                      <a:schemeClr val="bg1"/>
                    </a:solidFill>
                  </a:rPr>
                  <a:t>Control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40321" y="2901006"/>
              <a:ext cx="1516557" cy="677846"/>
              <a:chOff x="2506752" y="3415713"/>
              <a:chExt cx="2006065" cy="89663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594337" y="3530185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53341" y="3474979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06752" y="3415713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HMI/UI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759192" y="2909932"/>
              <a:ext cx="1516557" cy="677846"/>
              <a:chOff x="2506752" y="3415713"/>
              <a:chExt cx="2006065" cy="896639"/>
            </a:xfrm>
            <a:solidFill>
              <a:schemeClr val="accent1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2594337" y="3530185"/>
                <a:ext cx="1918480" cy="7821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53341" y="3474979"/>
                <a:ext cx="1918480" cy="7821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06752" y="3415713"/>
                <a:ext cx="1918480" cy="7821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Cloud Connectivity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248936" y="4159241"/>
              <a:ext cx="1516557" cy="677846"/>
              <a:chOff x="2506752" y="3415713"/>
              <a:chExt cx="2006065" cy="89663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594337" y="3530185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53341" y="3474979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06752" y="3415713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Sensors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967807" y="4160775"/>
              <a:ext cx="1516557" cy="677846"/>
              <a:chOff x="2506752" y="3415713"/>
              <a:chExt cx="2006065" cy="89663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594337" y="3530185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553341" y="3474979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506752" y="3415713"/>
                <a:ext cx="1918480" cy="7821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Actuators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V="1">
              <a:off x="10887235" y="2450171"/>
              <a:ext cx="388514" cy="537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35772" y="2177118"/>
              <a:ext cx="1079953" cy="512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4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IIoT Scope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27922" y="1241739"/>
            <a:ext cx="5051061" cy="1160504"/>
            <a:chOff x="6142699" y="3020376"/>
            <a:chExt cx="5051061" cy="116050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2699" y="3032881"/>
              <a:ext cx="1631675" cy="11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50497" y="3035257"/>
              <a:ext cx="1635464" cy="114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84"/>
            <a:stretch/>
          </p:blipFill>
          <p:spPr bwMode="auto">
            <a:xfrm>
              <a:off x="9562085" y="3020376"/>
              <a:ext cx="1631675" cy="115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87166" y="2510133"/>
            <a:ext cx="5048829" cy="1158128"/>
            <a:chOff x="1017745" y="3026183"/>
            <a:chExt cx="5048829" cy="1158128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9333" y="3026183"/>
              <a:ext cx="1635464" cy="11456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745" y="3026183"/>
              <a:ext cx="1635464" cy="114562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440921" y="3032881"/>
              <a:ext cx="1625653" cy="1151430"/>
              <a:chOff x="4262792" y="2200767"/>
              <a:chExt cx="1682989" cy="11920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262792" y="2200767"/>
                <a:ext cx="1682989" cy="1192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</a:t>
                </a:r>
                <a:endParaRPr lang="en-US"/>
              </a:p>
            </p:txBody>
          </p:sp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95437">
                            <a14:foregroundMark x1="31941" y1="25041" x2="43929" y2="7805"/>
                            <a14:foregroundMark x1="46017" y1="8130" x2="52359" y2="5041"/>
                            <a14:foregroundMark x1="46249" y1="3740" x2="59629" y2="3740"/>
                            <a14:foregroundMark x1="74246" y1="8943" x2="77649" y2="17073"/>
                            <a14:foregroundMark x1="70534" y1="3740" x2="80820" y2="9756"/>
                            <a14:foregroundMark x1="55762" y1="26341" x2="57850" y2="14797"/>
                            <a14:foregroundMark x1="12220" y1="61626" x2="12220" y2="61626"/>
                            <a14:foregroundMark x1="56535" y1="86179" x2="56535" y2="86179"/>
                            <a14:foregroundMark x1="53287" y1="54472" x2="53287" y2="54472"/>
                            <a14:foregroundMark x1="4486" y1="46667" x2="4486" y2="46667"/>
                            <a14:foregroundMark x1="4872" y1="44390" x2="4872" y2="44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67507" y="2435686"/>
                <a:ext cx="1518266" cy="784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47330" y="4996768"/>
            <a:ext cx="5035954" cy="1168533"/>
            <a:chOff x="1017745" y="4253231"/>
            <a:chExt cx="5035954" cy="1168533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 bwMode="auto">
            <a:xfrm>
              <a:off x="4435594" y="4253231"/>
              <a:ext cx="1618105" cy="116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http://upload.wikimedia.org/wikipedia/commons/thumb/d/d5/Grand_Coulee_Dam_Panorama.jpg/800px-Grand_Coulee_Dam_Panoram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7745" y="4258377"/>
              <a:ext cx="1625442" cy="116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2"/>
            <a:stretch/>
          </p:blipFill>
          <p:spPr>
            <a:xfrm>
              <a:off x="2730269" y="4256803"/>
              <a:ext cx="1633592" cy="115981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80237" y="2072916"/>
            <a:ext cx="3290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Autonomous Vehicles/Transportation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68296" y="813091"/>
            <a:ext cx="109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mtClean="0">
                <a:solidFill>
                  <a:schemeClr val="tx2"/>
                </a:solidFill>
              </a:rPr>
              <a:t>Healthcare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401" y="6241855"/>
            <a:ext cx="75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Energy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5249" y="4963814"/>
            <a:ext cx="196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Aerospace </a:t>
            </a:r>
            <a:r>
              <a:rPr lang="en-US" sz="1600" dirty="0">
                <a:solidFill>
                  <a:schemeClr val="tx2"/>
                </a:solidFill>
              </a:rPr>
              <a:t>&amp; Defense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013854"/>
            <a:ext cx="467627" cy="146304"/>
          </a:xfrm>
        </p:spPr>
        <p:txBody>
          <a:bodyPr/>
          <a:lstStyle/>
          <a:p>
            <a:fld id="{281BEF25-4E48-EE43-A24B-BE1E1F61F821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16176" y="3712339"/>
            <a:ext cx="5062807" cy="1163387"/>
            <a:chOff x="6216176" y="3712339"/>
            <a:chExt cx="5062807" cy="1163387"/>
          </a:xfrm>
        </p:grpSpPr>
        <p:pic>
          <p:nvPicPr>
            <p:cNvPr id="33" name="Picture 4" descr="Cockpit_lo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7930413" y="3712339"/>
              <a:ext cx="1631675" cy="1163387"/>
            </a:xfrm>
            <a:prstGeom prst="rect">
              <a:avLst/>
            </a:prstGeom>
            <a:noFill/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6696" y="3712814"/>
              <a:ext cx="1632287" cy="1162912"/>
            </a:xfrm>
            <a:prstGeom prst="rect">
              <a:avLst/>
            </a:prstGeom>
          </p:spPr>
        </p:pic>
        <p:pic>
          <p:nvPicPr>
            <p:cNvPr id="38" name="Picture 9" descr="AWACS-1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6176" y="3714362"/>
              <a:ext cx="1631675" cy="11598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561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IIoT Is in Its Infancy</a:t>
            </a:r>
            <a:endParaRPr lang="en-US" dirty="0"/>
          </a:p>
        </p:txBody>
      </p:sp>
      <p:pic>
        <p:nvPicPr>
          <p:cNvPr id="5" name="Picture 4" descr="IIoT_Walking-Baby_2000x1333_101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3"/>
          <a:stretch/>
        </p:blipFill>
        <p:spPr>
          <a:xfrm>
            <a:off x="2493944" y="1385561"/>
            <a:ext cx="7204113" cy="46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IIoT Phases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31185"/>
            <a:ext cx="10992197" cy="4806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645" y="5482950"/>
            <a:ext cx="674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Source: World Economic Forum, January 2015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Industrial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Internet of Things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 Unleashing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the Potential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of Connected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Products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and Services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8695" y="2853766"/>
            <a:ext cx="4725893" cy="3810002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9" idx="0"/>
          </p:cNvCxnSpPr>
          <p:nvPr/>
        </p:nvCxnSpPr>
        <p:spPr>
          <a:xfrm flipV="1">
            <a:off x="1567964" y="3647179"/>
            <a:ext cx="1674019" cy="1421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283102" y="3700944"/>
            <a:ext cx="12660" cy="1357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14931" y="3647179"/>
            <a:ext cx="1732888" cy="1417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735" y="1272663"/>
            <a:ext cx="3902878" cy="25701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(Industrial) IoT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1780" y="1981154"/>
            <a:ext cx="297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Analytics and Services </a:t>
            </a:r>
            <a:br>
              <a:rPr lang="en-US" sz="2400" dirty="0" smtClean="0"/>
            </a:br>
            <a:r>
              <a:rPr lang="en-US" sz="2400" dirty="0" smtClean="0"/>
              <a:t>in the Cloud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31" y="5064773"/>
            <a:ext cx="1117203" cy="1117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37" y="5068206"/>
            <a:ext cx="1107253" cy="1110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417" y="5058398"/>
            <a:ext cx="1129952" cy="1129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691" y="2856976"/>
            <a:ext cx="891386" cy="617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699" y="2856975"/>
            <a:ext cx="891386" cy="617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369" y="2856974"/>
            <a:ext cx="891386" cy="61711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6215530" y="4377765"/>
            <a:ext cx="3497089" cy="815049"/>
          </a:xfrm>
          <a:prstGeom prst="wedgeRectCallout">
            <a:avLst>
              <a:gd name="adj1" fmla="val -60599"/>
              <a:gd name="adj2" fmla="val 117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connectivity</a:t>
            </a:r>
            <a:endParaRPr lang="en-US" sz="2400" dirty="0"/>
          </a:p>
        </p:txBody>
      </p:sp>
      <p:sp>
        <p:nvSpPr>
          <p:cNvPr id="24" name="Rectangular Callout 23"/>
          <p:cNvSpPr/>
          <p:nvPr/>
        </p:nvSpPr>
        <p:spPr>
          <a:xfrm>
            <a:off x="6024283" y="1467224"/>
            <a:ext cx="3497089" cy="815049"/>
          </a:xfrm>
          <a:prstGeom prst="wedgeRectCallout">
            <a:avLst>
              <a:gd name="adj1" fmla="val -60599"/>
              <a:gd name="adj2" fmla="val 117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Most intelligence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7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Autonomy</a:t>
            </a:r>
            <a:br>
              <a:rPr lang="en-US" dirty="0" smtClean="0"/>
            </a:br>
            <a:r>
              <a:rPr lang="en-US" sz="3100" i="1" dirty="0" smtClean="0"/>
              <a:t>Dramatic Improvements in Efficiency, Reliability, Safety and Outcomes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Automotive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Advanced driver assistance</a:t>
            </a:r>
          </a:p>
          <a:p>
            <a:pPr lvl="1"/>
            <a:r>
              <a:rPr lang="en-US" dirty="0" smtClean="0"/>
              <a:t>Self-driving cars &amp; trucks</a:t>
            </a:r>
          </a:p>
          <a:p>
            <a:pPr lvl="1"/>
            <a:r>
              <a:rPr lang="en-US" dirty="0" smtClean="0"/>
              <a:t>Dynamic real-time traffic routing</a:t>
            </a:r>
          </a:p>
          <a:p>
            <a:pPr lvl="1"/>
            <a:r>
              <a:rPr lang="en-US" dirty="0" smtClean="0"/>
              <a:t>Smart parking</a:t>
            </a:r>
          </a:p>
          <a:p>
            <a:endParaRPr lang="en-US" dirty="0" smtClean="0"/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>
                <a:solidFill>
                  <a:srgbClr val="BDBDBD"/>
                </a:solidFill>
              </a:rPr>
              <a:t>Smart alarming</a:t>
            </a:r>
          </a:p>
          <a:p>
            <a:pPr lvl="1"/>
            <a:r>
              <a:rPr lang="en-US" dirty="0" smtClean="0">
                <a:solidFill>
                  <a:srgbClr val="BDBDBD"/>
                </a:solidFill>
              </a:rPr>
              <a:t>Clinical decision support</a:t>
            </a:r>
          </a:p>
          <a:p>
            <a:pPr lvl="1"/>
            <a:r>
              <a:rPr lang="en-US" dirty="0" smtClean="0"/>
              <a:t>Closed loop control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597238" y="1893406"/>
            <a:ext cx="5181600" cy="4506913"/>
          </a:xfrm>
        </p:spPr>
        <p:txBody>
          <a:bodyPr/>
          <a:lstStyle/>
          <a:p>
            <a:r>
              <a:rPr lang="en-US" sz="3000" dirty="0" smtClean="0"/>
              <a:t>Energy</a:t>
            </a:r>
          </a:p>
          <a:p>
            <a:pPr lvl="1"/>
            <a:r>
              <a:rPr lang="en-US" sz="2600" dirty="0" smtClean="0"/>
              <a:t>Efficient integration of distributed energy resources</a:t>
            </a:r>
          </a:p>
          <a:p>
            <a:pPr lvl="1"/>
            <a:r>
              <a:rPr lang="en-US" sz="2600" dirty="0" smtClean="0"/>
              <a:t>Autonomous, </a:t>
            </a:r>
            <a:r>
              <a:rPr lang="en-US" sz="2600" dirty="0" err="1" smtClean="0"/>
              <a:t>islandable</a:t>
            </a:r>
            <a:r>
              <a:rPr lang="en-US" sz="2600" dirty="0" smtClean="0"/>
              <a:t> </a:t>
            </a:r>
            <a:r>
              <a:rPr lang="en-US" sz="2600" dirty="0" err="1" smtClean="0"/>
              <a:t>microgrids</a:t>
            </a:r>
            <a:endParaRPr lang="en-US" sz="2600" dirty="0" smtClean="0"/>
          </a:p>
          <a:p>
            <a:pPr lvl="1"/>
            <a:r>
              <a:rPr lang="en-US" sz="2600" dirty="0" smtClean="0"/>
              <a:t>Maximize return on capital of power plants (e.g., wind)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4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9" idx="0"/>
          </p:cNvCxnSpPr>
          <p:nvPr/>
        </p:nvCxnSpPr>
        <p:spPr>
          <a:xfrm flipV="1">
            <a:off x="1567964" y="3647179"/>
            <a:ext cx="1674019" cy="1421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283102" y="3700944"/>
            <a:ext cx="12660" cy="1357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14931" y="3647179"/>
            <a:ext cx="1732888" cy="1417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735" y="1272663"/>
            <a:ext cx="3902878" cy="25701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Cloud-Centric Not Appropriate for Autonomy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8118" y="1456018"/>
            <a:ext cx="4865682" cy="46964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Cloud-Centric Limitations</a:t>
            </a:r>
          </a:p>
          <a:p>
            <a:r>
              <a:rPr lang="en-US" dirty="0" smtClean="0"/>
              <a:t>Data volumes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Safety, reliability, resilience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Needs</a:t>
            </a:r>
          </a:p>
          <a:p>
            <a:r>
              <a:rPr lang="en-US" dirty="0" smtClean="0"/>
              <a:t>Intelligence </a:t>
            </a:r>
            <a:r>
              <a:rPr lang="en-US" dirty="0" smtClean="0">
                <a:sym typeface="Wingdings"/>
              </a:rPr>
              <a:t> edge</a:t>
            </a:r>
          </a:p>
          <a:p>
            <a:r>
              <a:rPr lang="en-US" dirty="0" smtClean="0">
                <a:sym typeface="Wingdings"/>
              </a:rPr>
              <a:t>Decentralization</a:t>
            </a:r>
          </a:p>
          <a:p>
            <a:r>
              <a:rPr lang="en-US" dirty="0" smtClean="0">
                <a:sym typeface="Wingdings"/>
              </a:rPr>
              <a:t>Efficient fan out</a:t>
            </a:r>
          </a:p>
          <a:p>
            <a:r>
              <a:rPr lang="en-US" dirty="0">
                <a:sym typeface="Wingdings"/>
              </a:rPr>
              <a:t>Self-forming, self-healing</a:t>
            </a:r>
          </a:p>
          <a:p>
            <a:r>
              <a:rPr lang="en-US" dirty="0" smtClean="0"/>
              <a:t>Formal safety certification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1780" y="2228994"/>
            <a:ext cx="297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Analytics and Services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31" y="5064773"/>
            <a:ext cx="1117203" cy="1117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37" y="5068206"/>
            <a:ext cx="1107253" cy="1110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417" y="5058398"/>
            <a:ext cx="1129952" cy="1129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691" y="2856976"/>
            <a:ext cx="891386" cy="617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699" y="2856975"/>
            <a:ext cx="891386" cy="617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369" y="2856974"/>
            <a:ext cx="891386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for Autonomous IIoT Systems</a:t>
            </a:r>
            <a:br>
              <a:rPr lang="en-US" dirty="0" smtClean="0"/>
            </a:br>
            <a:r>
              <a:rPr lang="en-US" i="1" dirty="0" smtClean="0"/>
              <a:t>Intelligence in the Fog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/>
              <a:t>8</a:t>
            </a:fld>
            <a:endParaRPr lang="en-US"/>
          </a:p>
        </p:txBody>
      </p:sp>
      <p:pic>
        <p:nvPicPr>
          <p:cNvPr id="33" name="Picture 5" descr="PopUp330_220popupDB2008AU00633_3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2777" y="1700214"/>
            <a:ext cx="1844967" cy="1186471"/>
          </a:xfrm>
          <a:prstGeom prst="rect">
            <a:avLst/>
          </a:prstGeom>
          <a:noFill/>
          <a:ln w="9525" cmpd="sng">
            <a:solidFill>
              <a:schemeClr val="tx2"/>
            </a:solidFill>
          </a:ln>
        </p:spPr>
      </p:pic>
      <p:pic>
        <p:nvPicPr>
          <p:cNvPr id="34" name="Picture 2" descr="C:\Users\stan\Documents\stan\rti.business\externals\customers\SiemensWindPower\SiemensWindFar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0043" y="1700214"/>
            <a:ext cx="1840962" cy="1186471"/>
          </a:xfrm>
          <a:prstGeom prst="rect">
            <a:avLst/>
          </a:prstGeom>
          <a:noFill/>
          <a:ln w="9525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2499" y="1700214"/>
            <a:ext cx="1844966" cy="1199742"/>
          </a:xfrm>
          <a:prstGeom prst="rect">
            <a:avLst/>
          </a:prstGeom>
          <a:noFill/>
          <a:ln w="9525" cmpd="sng">
            <a:solidFill>
              <a:schemeClr val="tx2"/>
            </a:solidFill>
            <a:miter lim="800000"/>
            <a:headEnd/>
            <a:tailEnd/>
          </a:ln>
          <a:extLst/>
        </p:spPr>
      </p:pic>
      <p:sp>
        <p:nvSpPr>
          <p:cNvPr id="30" name="Left-Right Arrow 29"/>
          <p:cNvSpPr/>
          <p:nvPr/>
        </p:nvSpPr>
        <p:spPr>
          <a:xfrm>
            <a:off x="1221957" y="4496117"/>
            <a:ext cx="9753600" cy="677695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Software Databus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769093" y="3575262"/>
            <a:ext cx="2006065" cy="896639"/>
            <a:chOff x="2506752" y="3415713"/>
            <a:chExt cx="2006065" cy="896639"/>
          </a:xfrm>
        </p:grpSpPr>
        <p:sp>
          <p:nvSpPr>
            <p:cNvPr id="60" name="Rectangle 59"/>
            <p:cNvSpPr/>
            <p:nvPr/>
          </p:nvSpPr>
          <p:spPr>
            <a:xfrm>
              <a:off x="2594337" y="3530185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53341" y="3474979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06752" y="3415713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Streaming Analytics 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&amp; </a:t>
              </a:r>
              <a:r>
                <a:rPr lang="en-US" sz="1400" dirty="0">
                  <a:solidFill>
                    <a:schemeClr val="bg1"/>
                  </a:solidFill>
                </a:rPr>
                <a:t>Control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96186" y="3564655"/>
            <a:ext cx="2006065" cy="896639"/>
            <a:chOff x="2506752" y="3415713"/>
            <a:chExt cx="2006065" cy="896639"/>
          </a:xfrm>
        </p:grpSpPr>
        <p:sp>
          <p:nvSpPr>
            <p:cNvPr id="64" name="Rectangle 63"/>
            <p:cNvSpPr/>
            <p:nvPr/>
          </p:nvSpPr>
          <p:spPr>
            <a:xfrm>
              <a:off x="2594337" y="3530185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3341" y="3474979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06752" y="3415713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HMI/UI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69868" y="3576462"/>
            <a:ext cx="2006065" cy="896639"/>
            <a:chOff x="2506752" y="3415713"/>
            <a:chExt cx="2006065" cy="896639"/>
          </a:xfrm>
          <a:solidFill>
            <a:schemeClr val="accent1"/>
          </a:solidFill>
        </p:grpSpPr>
        <p:sp>
          <p:nvSpPr>
            <p:cNvPr id="68" name="Rectangle 67"/>
            <p:cNvSpPr/>
            <p:nvPr/>
          </p:nvSpPr>
          <p:spPr>
            <a:xfrm>
              <a:off x="2594337" y="3530185"/>
              <a:ext cx="1918480" cy="7821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53341" y="3474979"/>
              <a:ext cx="1918480" cy="7821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06752" y="3415713"/>
              <a:ext cx="1918480" cy="7821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IT, Cloud &amp; 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System of Systems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Connectivity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49361" y="5229018"/>
            <a:ext cx="2006065" cy="896639"/>
            <a:chOff x="2506752" y="3415713"/>
            <a:chExt cx="2006065" cy="896639"/>
          </a:xfrm>
        </p:grpSpPr>
        <p:sp>
          <p:nvSpPr>
            <p:cNvPr id="72" name="Rectangle 71"/>
            <p:cNvSpPr/>
            <p:nvPr/>
          </p:nvSpPr>
          <p:spPr>
            <a:xfrm>
              <a:off x="2594337" y="3530185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53341" y="3474979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06752" y="3415713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Sensors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23043" y="5231047"/>
            <a:ext cx="2006065" cy="896639"/>
            <a:chOff x="2506752" y="3415713"/>
            <a:chExt cx="2006065" cy="896639"/>
          </a:xfrm>
        </p:grpSpPr>
        <p:sp>
          <p:nvSpPr>
            <p:cNvPr id="80" name="Rectangle 79"/>
            <p:cNvSpPr/>
            <p:nvPr/>
          </p:nvSpPr>
          <p:spPr>
            <a:xfrm>
              <a:off x="2594337" y="3530185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53341" y="3474979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06752" y="3415713"/>
              <a:ext cx="1918480" cy="782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Actuators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4" descr="Cockpit_l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273056" y="1700214"/>
            <a:ext cx="1631675" cy="116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4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947855" y="2899412"/>
            <a:ext cx="10314876" cy="151810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9" tIns="45719" rIns="91439" bIns="45719" rtlCol="0" anchor="b"/>
          <a:lstStyle/>
          <a:p>
            <a:pPr algn="ctr" defTabSz="914354"/>
            <a:r>
              <a:rPr lang="en-US" sz="1600" b="1" dirty="0">
                <a:solidFill>
                  <a:srgbClr val="002D81"/>
                </a:solidFill>
                <a:latin typeface="Calibri"/>
              </a:rPr>
              <a:t>Fog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47855" y="4488071"/>
            <a:ext cx="10314876" cy="151810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9" tIns="45719" rIns="91439" bIns="45719" rtlCol="0" anchor="b"/>
          <a:lstStyle/>
          <a:p>
            <a:pPr algn="ctr" defTabSz="914354"/>
            <a:r>
              <a:rPr lang="en-US" sz="1600" b="1" dirty="0">
                <a:solidFill>
                  <a:srgbClr val="002D81"/>
                </a:solidFill>
                <a:latin typeface="Calibri"/>
              </a:rPr>
              <a:t>Edge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601117" y="4602264"/>
            <a:ext cx="6342435" cy="1209521"/>
          </a:xfrm>
          <a:prstGeom prst="roundRect">
            <a:avLst>
              <a:gd name="adj" fmla="val 3388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873121" y="3700818"/>
            <a:ext cx="17887" cy="16059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1652337" y="4645010"/>
            <a:ext cx="6342435" cy="1209521"/>
          </a:xfrm>
          <a:prstGeom prst="roundRect">
            <a:avLst>
              <a:gd name="adj" fmla="val 3388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>
            <a:off x="5310123" y="3677991"/>
            <a:ext cx="10715" cy="16889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947855" y="1327308"/>
            <a:ext cx="10314876" cy="1518101"/>
          </a:xfrm>
          <a:prstGeom prst="round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9" tIns="45719" rIns="91439" bIns="45719" rtlCol="0" anchor="b"/>
          <a:lstStyle/>
          <a:p>
            <a:pPr algn="ctr" defTabSz="914354"/>
            <a:r>
              <a:rPr lang="en-US" sz="1600" b="1" dirty="0">
                <a:solidFill>
                  <a:srgbClr val="002D81"/>
                </a:solidFill>
                <a:latin typeface="Calibri"/>
              </a:rPr>
              <a:t>IT/Cloud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144655" y="2414395"/>
            <a:ext cx="921773" cy="39334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r" defTabSz="914354"/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108208" y="2376154"/>
            <a:ext cx="921773" cy="39334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A27-B66C-0B40-9C5E-6AD1E62A67FE}" type="slidenum">
              <a:rPr lang="en-US" smtClean="0">
                <a:latin typeface="Calibri"/>
              </a:rPr>
              <a:pPr/>
              <a:t>9</a:t>
            </a:fld>
            <a:endParaRPr lang="en-US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Healthcare System of Systems</a:t>
            </a:r>
            <a:endParaRPr lang="en-US" dirty="0"/>
          </a:p>
        </p:txBody>
      </p:sp>
      <p:sp>
        <p:nvSpPr>
          <p:cNvPr id="84" name="Slide Number Placeholder 1"/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BCBE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1D5ADE-E479-4649-878C-A30C724012D7}" type="slidenum">
              <a:rPr lang="en-US" sz="1333">
                <a:latin typeface="Calibri"/>
              </a:rPr>
              <a:pPr/>
              <a:t>9</a:t>
            </a:fld>
            <a:endParaRPr lang="en-US" sz="1333">
              <a:latin typeface="Calibri"/>
            </a:endParaRPr>
          </a:p>
        </p:txBody>
      </p:sp>
      <p:pic>
        <p:nvPicPr>
          <p:cNvPr id="95" name="Picture 94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24" y="1326540"/>
            <a:ext cx="2299725" cy="1516101"/>
          </a:xfrm>
          <a:prstGeom prst="rect">
            <a:avLst/>
          </a:prstGeom>
        </p:spPr>
      </p:pic>
      <p:pic>
        <p:nvPicPr>
          <p:cNvPr id="96" name="Picture 95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24" y="2913198"/>
            <a:ext cx="2299725" cy="1503551"/>
          </a:xfrm>
          <a:prstGeom prst="rect">
            <a:avLst/>
          </a:prstGeom>
        </p:spPr>
      </p:pic>
      <p:pic>
        <p:nvPicPr>
          <p:cNvPr id="97" name="Picture 96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24" y="4488069"/>
            <a:ext cx="2299725" cy="1521915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071760" y="2341075"/>
            <a:ext cx="921773" cy="39334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Mobile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135623" y="1658146"/>
            <a:ext cx="0" cy="3716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737" y="1445213"/>
            <a:ext cx="326999" cy="326999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172924" y="2407910"/>
            <a:ext cx="184641" cy="27696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13" y="2140296"/>
            <a:ext cx="221267" cy="166600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/>
        </p:nvCxnSpPr>
        <p:spPr>
          <a:xfrm flipH="1">
            <a:off x="5517075" y="1928621"/>
            <a:ext cx="2375" cy="17437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539078" y="2021176"/>
            <a:ext cx="2405937" cy="702587"/>
            <a:chOff x="1539075" y="2021174"/>
            <a:chExt cx="2405937" cy="702587"/>
          </a:xfrm>
        </p:grpSpPr>
        <p:sp>
          <p:nvSpPr>
            <p:cNvPr id="104" name="Rounded Rectangle 103"/>
            <p:cNvSpPr/>
            <p:nvPr/>
          </p:nvSpPr>
          <p:spPr>
            <a:xfrm>
              <a:off x="1539075" y="2351729"/>
              <a:ext cx="2405937" cy="372032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354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Recording Services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1771146" y="2021174"/>
              <a:ext cx="5773" cy="47333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2078058" y="2021174"/>
              <a:ext cx="5773" cy="47333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378377" y="2021174"/>
              <a:ext cx="5773" cy="47333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lowchart: Sequential Access Storage 93"/>
            <p:cNvSpPr/>
            <p:nvPr/>
          </p:nvSpPr>
          <p:spPr>
            <a:xfrm>
              <a:off x="1652337" y="2414393"/>
              <a:ext cx="233117" cy="246703"/>
            </a:xfrm>
            <a:prstGeom prst="flowChartMagnetic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4"/>
              <a:endParaRPr lang="en-US" sz="14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endParaRPr>
            </a:p>
          </p:txBody>
        </p:sp>
        <p:sp>
          <p:nvSpPr>
            <p:cNvPr id="105" name="Flowchart: Sequential Access Storage 93"/>
            <p:cNvSpPr/>
            <p:nvPr/>
          </p:nvSpPr>
          <p:spPr>
            <a:xfrm>
              <a:off x="1958429" y="2414393"/>
              <a:ext cx="233117" cy="246703"/>
            </a:xfrm>
            <a:prstGeom prst="flowChartMagnetic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4"/>
              <a:endParaRPr lang="en-US" sz="14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endParaRPr>
            </a:p>
          </p:txBody>
        </p:sp>
        <p:sp>
          <p:nvSpPr>
            <p:cNvPr id="106" name="Flowchart: Sequential Access Storage 93"/>
            <p:cNvSpPr/>
            <p:nvPr/>
          </p:nvSpPr>
          <p:spPr>
            <a:xfrm>
              <a:off x="2264521" y="2414393"/>
              <a:ext cx="233117" cy="246703"/>
            </a:xfrm>
            <a:prstGeom prst="flowChartMagnetic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4"/>
              <a:endParaRPr lang="en-US" sz="14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1872627" y="1690120"/>
            <a:ext cx="0" cy="2922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731271" y="1697841"/>
            <a:ext cx="0" cy="2922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589916" y="1701085"/>
            <a:ext cx="0" cy="2922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1517531" y="1493232"/>
            <a:ext cx="710192" cy="23382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>
                <a:solidFill>
                  <a:srgbClr val="FFFFFF"/>
                </a:solidFill>
                <a:latin typeface="Calibri"/>
              </a:rPr>
              <a:t>HIS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376175" y="1493232"/>
            <a:ext cx="710192" cy="23382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PACS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234820" y="1493232"/>
            <a:ext cx="710192" cy="23382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LIS</a:t>
            </a:r>
          </a:p>
        </p:txBody>
      </p:sp>
      <p:sp>
        <p:nvSpPr>
          <p:cNvPr id="99" name="Left-Right Arrow 98"/>
          <p:cNvSpPr/>
          <p:nvPr/>
        </p:nvSpPr>
        <p:spPr>
          <a:xfrm>
            <a:off x="1115123" y="1746923"/>
            <a:ext cx="5584607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buSzPct val="25000"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Systems 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Databus</a:t>
            </a:r>
            <a:endParaRPr lang="en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837" y="3101065"/>
            <a:ext cx="326999" cy="326999"/>
          </a:xfrm>
          <a:prstGeom prst="rect">
            <a:avLst/>
          </a:prstGeom>
        </p:spPr>
      </p:pic>
      <p:cxnSp>
        <p:nvCxnSpPr>
          <p:cNvPr id="139" name="Straight Connector 138"/>
          <p:cNvCxnSpPr>
            <a:stCxn id="90" idx="3"/>
          </p:cNvCxnSpPr>
          <p:nvPr/>
        </p:nvCxnSpPr>
        <p:spPr>
          <a:xfrm flipV="1">
            <a:off x="6306736" y="1608712"/>
            <a:ext cx="61936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89591" y="1414627"/>
            <a:ext cx="1019428" cy="3910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Cloud Server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699097" y="4687756"/>
            <a:ext cx="6342435" cy="1209521"/>
          </a:xfrm>
          <a:prstGeom prst="roundRect">
            <a:avLst>
              <a:gd name="adj" fmla="val 3388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759109" y="4041680"/>
            <a:ext cx="794126" cy="276997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en-US" sz="1200" dirty="0">
                <a:solidFill>
                  <a:srgbClr val="004C97"/>
                </a:solidFill>
                <a:latin typeface="Calibri"/>
              </a:rPr>
              <a:t>GATEWAY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1624890" y="4654780"/>
            <a:ext cx="674285" cy="338552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en-US" sz="1600" dirty="0">
                <a:solidFill>
                  <a:srgbClr val="7F7F7F"/>
                </a:solidFill>
                <a:latin typeface="Calibri"/>
              </a:rPr>
              <a:t>Room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5714598" y="3672353"/>
            <a:ext cx="24367" cy="17303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Picture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465" y="4762443"/>
            <a:ext cx="326999" cy="326999"/>
          </a:xfrm>
          <a:prstGeom prst="rect">
            <a:avLst/>
          </a:prstGeom>
        </p:spPr>
      </p:pic>
      <p:cxnSp>
        <p:nvCxnSpPr>
          <p:cNvPr id="199" name="Straight Connector 198"/>
          <p:cNvCxnSpPr/>
          <p:nvPr/>
        </p:nvCxnSpPr>
        <p:spPr>
          <a:xfrm>
            <a:off x="2766487" y="5334689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476606" y="5370357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160467" y="537380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245649" y="5383337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6639955" y="536712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24755" y="5033080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863218" y="4971897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2384150" y="5618849"/>
            <a:ext cx="2008404" cy="216233"/>
            <a:chOff x="2895542" y="5541026"/>
            <a:chExt cx="2008404" cy="216233"/>
          </a:xfrm>
        </p:grpSpPr>
        <p:grpSp>
          <p:nvGrpSpPr>
            <p:cNvPr id="168" name="Group 167"/>
            <p:cNvGrpSpPr/>
            <p:nvPr/>
          </p:nvGrpSpPr>
          <p:grpSpPr>
            <a:xfrm>
              <a:off x="2895542" y="5544598"/>
              <a:ext cx="627632" cy="212661"/>
              <a:chOff x="4002009" y="5376157"/>
              <a:chExt cx="716457" cy="264521"/>
            </a:xfrm>
            <a:solidFill>
              <a:schemeClr val="accent1"/>
            </a:solidFill>
          </p:grpSpPr>
          <p:sp>
            <p:nvSpPr>
              <p:cNvPr id="169" name="Trapezoid 168"/>
              <p:cNvSpPr>
                <a:spLocks noChangeAspect="1"/>
              </p:cNvSpPr>
              <p:nvPr/>
            </p:nvSpPr>
            <p:spPr>
              <a:xfrm rot="5400000">
                <a:off x="3968675" y="5409491"/>
                <a:ext cx="264513" cy="197845"/>
              </a:xfrm>
              <a:prstGeom prst="trapezoid">
                <a:avLst>
                  <a:gd name="adj" fmla="val 201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endParaRPr lang="en-US" sz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0" name="Trapezoid 169"/>
              <p:cNvSpPr>
                <a:spLocks noChangeAspect="1"/>
              </p:cNvSpPr>
              <p:nvPr/>
            </p:nvSpPr>
            <p:spPr>
              <a:xfrm>
                <a:off x="4199858" y="5376164"/>
                <a:ext cx="518608" cy="264514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Temp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3589916" y="5541026"/>
              <a:ext cx="627632" cy="212664"/>
              <a:chOff x="4002009" y="5376157"/>
              <a:chExt cx="716457" cy="264525"/>
            </a:xfrm>
            <a:solidFill>
              <a:schemeClr val="accent1"/>
            </a:solidFill>
          </p:grpSpPr>
          <p:sp>
            <p:nvSpPr>
              <p:cNvPr id="175" name="Trapezoid 174"/>
              <p:cNvSpPr>
                <a:spLocks noChangeAspect="1"/>
              </p:cNvSpPr>
              <p:nvPr/>
            </p:nvSpPr>
            <p:spPr>
              <a:xfrm rot="5400000">
                <a:off x="3968675" y="5409491"/>
                <a:ext cx="264513" cy="197845"/>
              </a:xfrm>
              <a:prstGeom prst="trapezoid">
                <a:avLst>
                  <a:gd name="adj" fmla="val 201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endParaRPr lang="en-US" sz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6" name="Trapezoid 175"/>
              <p:cNvSpPr>
                <a:spLocks noChangeAspect="1"/>
              </p:cNvSpPr>
              <p:nvPr/>
            </p:nvSpPr>
            <p:spPr>
              <a:xfrm>
                <a:off x="4199858" y="5376168"/>
                <a:ext cx="518608" cy="264514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BP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276314" y="5541026"/>
              <a:ext cx="627632" cy="212661"/>
              <a:chOff x="4002009" y="5376157"/>
              <a:chExt cx="716457" cy="264521"/>
            </a:xfrm>
            <a:solidFill>
              <a:schemeClr val="accent1"/>
            </a:solidFill>
          </p:grpSpPr>
          <p:sp>
            <p:nvSpPr>
              <p:cNvPr id="178" name="Trapezoid 177"/>
              <p:cNvSpPr>
                <a:spLocks noChangeAspect="1"/>
              </p:cNvSpPr>
              <p:nvPr/>
            </p:nvSpPr>
            <p:spPr>
              <a:xfrm rot="5400000">
                <a:off x="3968675" y="5409491"/>
                <a:ext cx="264513" cy="197845"/>
              </a:xfrm>
              <a:prstGeom prst="trapezoid">
                <a:avLst>
                  <a:gd name="adj" fmla="val 201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endParaRPr lang="en-US" sz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9" name="Trapezoid 178"/>
              <p:cNvSpPr>
                <a:spLocks noChangeAspect="1"/>
              </p:cNvSpPr>
              <p:nvPr/>
            </p:nvSpPr>
            <p:spPr>
              <a:xfrm>
                <a:off x="4199858" y="5376164"/>
                <a:ext cx="518608" cy="264514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914354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EKG</a:t>
                </a:r>
              </a:p>
            </p:txBody>
          </p:sp>
        </p:grpSp>
      </p:grpSp>
      <p:sp>
        <p:nvSpPr>
          <p:cNvPr id="156" name="Rounded Rectangle 155"/>
          <p:cNvSpPr/>
          <p:nvPr/>
        </p:nvSpPr>
        <p:spPr>
          <a:xfrm>
            <a:off x="2497641" y="4700727"/>
            <a:ext cx="859160" cy="38871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Smart Alarming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289386" y="4842647"/>
            <a:ext cx="1152596" cy="23382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Infusion Pump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671817" y="5593740"/>
            <a:ext cx="1152596" cy="233821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Ventilator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5980425" y="5599392"/>
            <a:ext cx="1323987" cy="233821"/>
            <a:chOff x="5519448" y="6104230"/>
            <a:chExt cx="1323986" cy="233821"/>
          </a:xfrm>
        </p:grpSpPr>
        <p:sp>
          <p:nvSpPr>
            <p:cNvPr id="182" name="Rounded Rectangle 181"/>
            <p:cNvSpPr/>
            <p:nvPr/>
          </p:nvSpPr>
          <p:spPr>
            <a:xfrm>
              <a:off x="5519448" y="6104230"/>
              <a:ext cx="1323986" cy="233821"/>
            </a:xfrm>
            <a:prstGeom prst="round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354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Data Recording</a:t>
              </a:r>
            </a:p>
          </p:txBody>
        </p:sp>
        <p:sp>
          <p:nvSpPr>
            <p:cNvPr id="164" name="Flowchart: Sequential Access Storage 93"/>
            <p:cNvSpPr/>
            <p:nvPr/>
          </p:nvSpPr>
          <p:spPr>
            <a:xfrm>
              <a:off x="5576527" y="6134520"/>
              <a:ext cx="154732" cy="163748"/>
            </a:xfrm>
            <a:prstGeom prst="flowChartMagnetic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4"/>
              <a:endParaRPr lang="en-US" sz="14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069470" y="3013473"/>
            <a:ext cx="635044" cy="338552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en-US" sz="1600" dirty="0">
                <a:solidFill>
                  <a:srgbClr val="7F7F7F"/>
                </a:solidFill>
                <a:latin typeface="Calibri"/>
              </a:rPr>
              <a:t>Ward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3922270" y="5033080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495156" y="4700727"/>
            <a:ext cx="859160" cy="38871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>
                <a:solidFill>
                  <a:srgbClr val="FFFFFF"/>
                </a:solidFill>
                <a:latin typeface="Calibri"/>
              </a:rPr>
              <a:t>Patient Monitor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3683701" y="342073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256587" y="3088381"/>
            <a:ext cx="859160" cy="38871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Nurses Station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4629922" y="3420735"/>
            <a:ext cx="4932" cy="3502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202808" y="3088381"/>
            <a:ext cx="859160" cy="38871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sz="1200" dirty="0">
                <a:solidFill>
                  <a:srgbClr val="FFFFFF"/>
                </a:solidFill>
                <a:latin typeface="Calibri"/>
              </a:rPr>
              <a:t>Decision Support</a:t>
            </a:r>
          </a:p>
        </p:txBody>
      </p:sp>
      <p:sp>
        <p:nvSpPr>
          <p:cNvPr id="135" name="Left-Right Arrow 134"/>
          <p:cNvSpPr/>
          <p:nvPr/>
        </p:nvSpPr>
        <p:spPr>
          <a:xfrm>
            <a:off x="2966533" y="3527208"/>
            <a:ext cx="3401843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buSzPct val="25000"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Ward 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Databus</a:t>
            </a:r>
            <a:endParaRPr lang="en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Left-Right Arrow 140"/>
          <p:cNvSpPr/>
          <p:nvPr/>
        </p:nvSpPr>
        <p:spPr>
          <a:xfrm>
            <a:off x="1958429" y="5089441"/>
            <a:ext cx="5824811" cy="470995"/>
          </a:xfrm>
          <a:prstGeom prst="leftRightArrow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buSzPct val="25000"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Patient Room, Operating Room or ICU 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Databus</a:t>
            </a:r>
            <a:endParaRPr lang="en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9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TI 1">
      <a:dk1>
        <a:srgbClr val="000000"/>
      </a:dk1>
      <a:lt1>
        <a:srgbClr val="FFFFFF"/>
      </a:lt1>
      <a:dk2>
        <a:srgbClr val="7F7F7F"/>
      </a:dk2>
      <a:lt2>
        <a:srgbClr val="D2D2D2"/>
      </a:lt2>
      <a:accent1>
        <a:srgbClr val="004C97"/>
      </a:accent1>
      <a:accent2>
        <a:srgbClr val="EC8B22"/>
      </a:accent2>
      <a:accent3>
        <a:srgbClr val="002D81"/>
      </a:accent3>
      <a:accent4>
        <a:srgbClr val="69C0E6"/>
      </a:accent4>
      <a:accent5>
        <a:srgbClr val="6CD49E"/>
      </a:accent5>
      <a:accent6>
        <a:srgbClr val="00B333"/>
      </a:accent6>
      <a:hlink>
        <a:srgbClr val="EC8B22"/>
      </a:hlink>
      <a:folHlink>
        <a:srgbClr val="B88B2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5F6B8958-AB4E-9241-AF32-5F094BE1FA9C}" vid="{DCF937EE-5449-B24D-B960-19D686D899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20538</TotalTime>
  <Words>737</Words>
  <Application>Microsoft Office PowerPoint</Application>
  <PresentationFormat>מותאם אישית</PresentationFormat>
  <Paragraphs>209</Paragraphs>
  <Slides>13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Office Theme</vt:lpstr>
      <vt:lpstr>How IIoT Makes Machines and Devices More Effective &amp; Intelligent</vt:lpstr>
      <vt:lpstr>IIoT Scope</vt:lpstr>
      <vt:lpstr>IIoT Is in Its Infancy</vt:lpstr>
      <vt:lpstr>IIoT Phases</vt:lpstr>
      <vt:lpstr>(Industrial) IoT Today</vt:lpstr>
      <vt:lpstr>Goal: Autonomy Dramatic Improvements in Efficiency, Reliability, Safety and Outcomes</vt:lpstr>
      <vt:lpstr>Cloud-Centric Not Appropriate for Autonomy</vt:lpstr>
      <vt:lpstr>Architecture for Autonomous IIoT Systems Intelligence in the Fog</vt:lpstr>
      <vt:lpstr>Healthcare System of Systems</vt:lpstr>
      <vt:lpstr>Transportation System of Systems</vt:lpstr>
      <vt:lpstr>Smart Grid System of Systems</vt:lpstr>
      <vt:lpstr>New IIoT Architectures: Begin with the End in Mind</vt:lpstr>
      <vt:lpstr>Thank You!</vt:lpstr>
    </vt:vector>
  </TitlesOfParts>
  <Company>Real-Time Innovations (RTI)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IIOT makes machines and devices more effective &amp; intelligent</dc:title>
  <dc:subject>Industrial, IoT, IIoT, autonomy, autonomous</dc:subject>
  <dc:creator>David Barnett</dc:creator>
  <cp:lastModifiedBy>User</cp:lastModifiedBy>
  <cp:revision>465</cp:revision>
  <cp:lastPrinted>2017-08-02T18:09:39Z</cp:lastPrinted>
  <dcterms:created xsi:type="dcterms:W3CDTF">2017-07-18T13:19:38Z</dcterms:created>
  <dcterms:modified xsi:type="dcterms:W3CDTF">2017-10-26T05:51:44Z</dcterms:modified>
</cp:coreProperties>
</file>