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A5A"/>
        </a:fontRef>
        <a:srgbClr val="5A5A5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D4CAD3"/>
          </a:solidFill>
        </a:fill>
      </a:tcStyle>
    </a:wholeTbl>
    <a:band2H>
      <a:tcTxStyle/>
      <a:tcStyle>
        <a:tcBdr/>
        <a:fill>
          <a:solidFill>
            <a:srgbClr val="EBE7E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5A5A5A"/>
        </a:fontRef>
        <a:srgbClr val="5A5A5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5A5A5A"/>
        </a:fontRef>
        <a:srgbClr val="5A5A5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0CAD6"/>
          </a:solidFill>
        </a:fill>
      </a:tcStyle>
    </a:wholeTbl>
    <a:band2H>
      <a:tcTxStyle/>
      <a:tcStyle>
        <a:tcBdr/>
        <a:fill>
          <a:solidFill>
            <a:srgbClr val="F0E7EC"/>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5A5A5A"/>
        </a:fontRef>
        <a:srgbClr val="5A5A5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A5A5A"/>
        </a:fontRef>
        <a:srgbClr val="5A5A5A"/>
      </a:tcTxStyle>
      <a:tcStyle>
        <a:tcBdr>
          <a:left>
            <a:ln w="12700" cap="flat">
              <a:noFill/>
              <a:miter lim="400000"/>
            </a:ln>
          </a:left>
          <a:right>
            <a:ln w="12700" cap="flat">
              <a:noFill/>
              <a:miter lim="400000"/>
            </a:ln>
          </a:right>
          <a:top>
            <a:ln w="50800" cap="flat">
              <a:solidFill>
                <a:srgbClr val="5A5A5A"/>
              </a:solidFill>
              <a:prstDash val="solid"/>
              <a:round/>
            </a:ln>
          </a:top>
          <a:bottom>
            <a:ln w="25400" cap="flat">
              <a:solidFill>
                <a:srgbClr val="5A5A5A"/>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5A5A5A"/>
              </a:solidFill>
              <a:prstDash val="solid"/>
              <a:round/>
            </a:ln>
          </a:top>
          <a:bottom>
            <a:ln w="25400" cap="flat">
              <a:solidFill>
                <a:srgbClr val="5A5A5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A5A5A"/>
        </a:fontRef>
        <a:srgbClr val="5A5A5A"/>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D0D0D0"/>
          </a:solidFill>
        </a:fill>
      </a:tcStyle>
    </a:wholeTbl>
    <a:band2H>
      <a:tcTxStyle/>
      <a:tcStyle>
        <a:tcBdr/>
        <a:fill>
          <a:solidFill>
            <a:srgbClr val="E9E9E9"/>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5A5A5A"/>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5A5A5A"/>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5A5A5A"/>
          </a:solidFill>
        </a:fill>
      </a:tcStyle>
    </a:firstRow>
  </a:tblStyle>
  <a:tblStyle styleId="{2708684C-4D16-4618-839F-0558EEFCDFE6}" styleName="">
    <a:tblBg/>
    <a:wholeTbl>
      <a:tcTxStyle b="off" i="off">
        <a:fontRef idx="minor">
          <a:srgbClr val="5A5A5A"/>
        </a:fontRef>
        <a:srgbClr val="5A5A5A"/>
      </a:tcTxStyle>
      <a:tcStyle>
        <a:tcBdr>
          <a:left>
            <a:ln w="12700" cap="flat">
              <a:solidFill>
                <a:srgbClr val="5A5A5A"/>
              </a:solidFill>
              <a:prstDash val="solid"/>
              <a:round/>
            </a:ln>
          </a:left>
          <a:right>
            <a:ln w="12700" cap="flat">
              <a:solidFill>
                <a:srgbClr val="5A5A5A"/>
              </a:solidFill>
              <a:prstDash val="solid"/>
              <a:round/>
            </a:ln>
          </a:right>
          <a:top>
            <a:ln w="12700" cap="flat">
              <a:solidFill>
                <a:srgbClr val="5A5A5A"/>
              </a:solidFill>
              <a:prstDash val="solid"/>
              <a:round/>
            </a:ln>
          </a:top>
          <a:bottom>
            <a:ln w="12700" cap="flat">
              <a:solidFill>
                <a:srgbClr val="5A5A5A"/>
              </a:solidFill>
              <a:prstDash val="solid"/>
              <a:round/>
            </a:ln>
          </a:bottom>
          <a:insideH>
            <a:ln w="12700" cap="flat">
              <a:solidFill>
                <a:srgbClr val="5A5A5A"/>
              </a:solidFill>
              <a:prstDash val="solid"/>
              <a:round/>
            </a:ln>
          </a:insideH>
          <a:insideV>
            <a:ln w="12700" cap="flat">
              <a:solidFill>
                <a:srgbClr val="5A5A5A"/>
              </a:solidFill>
              <a:prstDash val="solid"/>
              <a:round/>
            </a:ln>
          </a:insideV>
        </a:tcBdr>
        <a:fill>
          <a:solidFill>
            <a:srgbClr val="5A5A5A">
              <a:alpha val="20000"/>
            </a:srgbClr>
          </a:solidFill>
        </a:fill>
      </a:tcStyle>
    </a:wholeTbl>
    <a:band2H>
      <a:tcTxStyle/>
      <a:tcStyle>
        <a:tcBdr/>
        <a:fill>
          <a:solidFill>
            <a:schemeClr val="accent3">
              <a:lumOff val="44000"/>
            </a:schemeClr>
          </a:solidFill>
        </a:fill>
      </a:tcStyle>
    </a:band2H>
    <a:firstCol>
      <a:tcTxStyle b="on" i="off">
        <a:fontRef idx="minor">
          <a:srgbClr val="5A5A5A"/>
        </a:fontRef>
        <a:srgbClr val="5A5A5A"/>
      </a:tcTxStyle>
      <a:tcStyle>
        <a:tcBdr>
          <a:left>
            <a:ln w="12700" cap="flat">
              <a:solidFill>
                <a:srgbClr val="5A5A5A"/>
              </a:solidFill>
              <a:prstDash val="solid"/>
              <a:round/>
            </a:ln>
          </a:left>
          <a:right>
            <a:ln w="12700" cap="flat">
              <a:solidFill>
                <a:srgbClr val="5A5A5A"/>
              </a:solidFill>
              <a:prstDash val="solid"/>
              <a:round/>
            </a:ln>
          </a:right>
          <a:top>
            <a:ln w="12700" cap="flat">
              <a:solidFill>
                <a:srgbClr val="5A5A5A"/>
              </a:solidFill>
              <a:prstDash val="solid"/>
              <a:round/>
            </a:ln>
          </a:top>
          <a:bottom>
            <a:ln w="12700" cap="flat">
              <a:solidFill>
                <a:srgbClr val="5A5A5A"/>
              </a:solidFill>
              <a:prstDash val="solid"/>
              <a:round/>
            </a:ln>
          </a:bottom>
          <a:insideH>
            <a:ln w="12700" cap="flat">
              <a:solidFill>
                <a:srgbClr val="5A5A5A"/>
              </a:solidFill>
              <a:prstDash val="solid"/>
              <a:round/>
            </a:ln>
          </a:insideH>
          <a:insideV>
            <a:ln w="12700" cap="flat">
              <a:solidFill>
                <a:srgbClr val="5A5A5A"/>
              </a:solidFill>
              <a:prstDash val="solid"/>
              <a:round/>
            </a:ln>
          </a:insideV>
        </a:tcBdr>
        <a:fill>
          <a:solidFill>
            <a:srgbClr val="5A5A5A">
              <a:alpha val="20000"/>
            </a:srgbClr>
          </a:solidFill>
        </a:fill>
      </a:tcStyle>
    </a:firstCol>
    <a:lastRow>
      <a:tcTxStyle b="on" i="off">
        <a:fontRef idx="minor">
          <a:srgbClr val="5A5A5A"/>
        </a:fontRef>
        <a:srgbClr val="5A5A5A"/>
      </a:tcTxStyle>
      <a:tcStyle>
        <a:tcBdr>
          <a:left>
            <a:ln w="12700" cap="flat">
              <a:solidFill>
                <a:srgbClr val="5A5A5A"/>
              </a:solidFill>
              <a:prstDash val="solid"/>
              <a:round/>
            </a:ln>
          </a:left>
          <a:right>
            <a:ln w="12700" cap="flat">
              <a:solidFill>
                <a:srgbClr val="5A5A5A"/>
              </a:solidFill>
              <a:prstDash val="solid"/>
              <a:round/>
            </a:ln>
          </a:right>
          <a:top>
            <a:ln w="50800" cap="flat">
              <a:solidFill>
                <a:srgbClr val="5A5A5A"/>
              </a:solidFill>
              <a:prstDash val="solid"/>
              <a:round/>
            </a:ln>
          </a:top>
          <a:bottom>
            <a:ln w="12700" cap="flat">
              <a:solidFill>
                <a:srgbClr val="5A5A5A"/>
              </a:solidFill>
              <a:prstDash val="solid"/>
              <a:round/>
            </a:ln>
          </a:bottom>
          <a:insideH>
            <a:ln w="12700" cap="flat">
              <a:solidFill>
                <a:srgbClr val="5A5A5A"/>
              </a:solidFill>
              <a:prstDash val="solid"/>
              <a:round/>
            </a:ln>
          </a:insideH>
          <a:insideV>
            <a:ln w="12700" cap="flat">
              <a:solidFill>
                <a:srgbClr val="5A5A5A"/>
              </a:solidFill>
              <a:prstDash val="solid"/>
              <a:round/>
            </a:ln>
          </a:insideV>
        </a:tcBdr>
        <a:fill>
          <a:noFill/>
        </a:fill>
      </a:tcStyle>
    </a:lastRow>
    <a:firstRow>
      <a:tcTxStyle b="on" i="off">
        <a:fontRef idx="minor">
          <a:srgbClr val="5A5A5A"/>
        </a:fontRef>
        <a:srgbClr val="5A5A5A"/>
      </a:tcTxStyle>
      <a:tcStyle>
        <a:tcBdr>
          <a:left>
            <a:ln w="12700" cap="flat">
              <a:solidFill>
                <a:srgbClr val="5A5A5A"/>
              </a:solidFill>
              <a:prstDash val="solid"/>
              <a:round/>
            </a:ln>
          </a:left>
          <a:right>
            <a:ln w="12700" cap="flat">
              <a:solidFill>
                <a:srgbClr val="5A5A5A"/>
              </a:solidFill>
              <a:prstDash val="solid"/>
              <a:round/>
            </a:ln>
          </a:right>
          <a:top>
            <a:ln w="12700" cap="flat">
              <a:solidFill>
                <a:srgbClr val="5A5A5A"/>
              </a:solidFill>
              <a:prstDash val="solid"/>
              <a:round/>
            </a:ln>
          </a:top>
          <a:bottom>
            <a:ln w="25400" cap="flat">
              <a:solidFill>
                <a:srgbClr val="5A5A5A"/>
              </a:solidFill>
              <a:prstDash val="solid"/>
              <a:round/>
            </a:ln>
          </a:bottom>
          <a:insideH>
            <a:ln w="12700" cap="flat">
              <a:solidFill>
                <a:srgbClr val="5A5A5A"/>
              </a:solidFill>
              <a:prstDash val="solid"/>
              <a:round/>
            </a:ln>
          </a:insideH>
          <a:insideV>
            <a:ln w="12700" cap="flat">
              <a:solidFill>
                <a:srgbClr val="5A5A5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9417529"/>
      </p:ext>
    </p:extLst>
  </p:cSld>
  <p:clrMap bg1="lt1" tx1="dk1" bg2="lt2" tx2="dk2" accent1="accent1" accent2="accent2" accent3="accent3" accent4="accent4" accent5="accent5" accent6="accent6" hlink="hlink" folHlink="folHlink"/>
  <p:notesStyle>
    <a:lvl1pPr defTabSz="877887" latinLnBrk="0">
      <a:lnSpc>
        <a:spcPct val="90000"/>
      </a:lnSpc>
      <a:spcBef>
        <a:spcPts val="500"/>
      </a:spcBef>
      <a:defRPr sz="1200">
        <a:latin typeface="+mn-lt"/>
        <a:ea typeface="+mn-ea"/>
        <a:cs typeface="+mn-cs"/>
        <a:sym typeface="Arial"/>
      </a:defRPr>
    </a:lvl1pPr>
    <a:lvl2pPr indent="228600" defTabSz="877887" latinLnBrk="0">
      <a:lnSpc>
        <a:spcPct val="90000"/>
      </a:lnSpc>
      <a:spcBef>
        <a:spcPts val="500"/>
      </a:spcBef>
      <a:defRPr sz="1200">
        <a:latin typeface="+mn-lt"/>
        <a:ea typeface="+mn-ea"/>
        <a:cs typeface="+mn-cs"/>
        <a:sym typeface="Arial"/>
      </a:defRPr>
    </a:lvl2pPr>
    <a:lvl3pPr indent="457200" defTabSz="877887" latinLnBrk="0">
      <a:lnSpc>
        <a:spcPct val="90000"/>
      </a:lnSpc>
      <a:spcBef>
        <a:spcPts val="500"/>
      </a:spcBef>
      <a:defRPr sz="1200">
        <a:latin typeface="+mn-lt"/>
        <a:ea typeface="+mn-ea"/>
        <a:cs typeface="+mn-cs"/>
        <a:sym typeface="Arial"/>
      </a:defRPr>
    </a:lvl3pPr>
    <a:lvl4pPr indent="685800" defTabSz="877887" latinLnBrk="0">
      <a:lnSpc>
        <a:spcPct val="90000"/>
      </a:lnSpc>
      <a:spcBef>
        <a:spcPts val="500"/>
      </a:spcBef>
      <a:defRPr sz="1200">
        <a:latin typeface="+mn-lt"/>
        <a:ea typeface="+mn-ea"/>
        <a:cs typeface="+mn-cs"/>
        <a:sym typeface="Arial"/>
      </a:defRPr>
    </a:lvl4pPr>
    <a:lvl5pPr indent="914400" defTabSz="877887" latinLnBrk="0">
      <a:lnSpc>
        <a:spcPct val="90000"/>
      </a:lnSpc>
      <a:spcBef>
        <a:spcPts val="500"/>
      </a:spcBef>
      <a:defRPr sz="1200">
        <a:latin typeface="+mn-lt"/>
        <a:ea typeface="+mn-ea"/>
        <a:cs typeface="+mn-cs"/>
        <a:sym typeface="Arial"/>
      </a:defRPr>
    </a:lvl5pPr>
    <a:lvl6pPr indent="1143000" defTabSz="877887" latinLnBrk="0">
      <a:lnSpc>
        <a:spcPct val="90000"/>
      </a:lnSpc>
      <a:spcBef>
        <a:spcPts val="500"/>
      </a:spcBef>
      <a:defRPr sz="1200">
        <a:latin typeface="+mn-lt"/>
        <a:ea typeface="+mn-ea"/>
        <a:cs typeface="+mn-cs"/>
        <a:sym typeface="Arial"/>
      </a:defRPr>
    </a:lvl6pPr>
    <a:lvl7pPr indent="1371600" defTabSz="877887" latinLnBrk="0">
      <a:lnSpc>
        <a:spcPct val="90000"/>
      </a:lnSpc>
      <a:spcBef>
        <a:spcPts val="500"/>
      </a:spcBef>
      <a:defRPr sz="1200">
        <a:latin typeface="+mn-lt"/>
        <a:ea typeface="+mn-ea"/>
        <a:cs typeface="+mn-cs"/>
        <a:sym typeface="Arial"/>
      </a:defRPr>
    </a:lvl7pPr>
    <a:lvl8pPr indent="1600200" defTabSz="877887" latinLnBrk="0">
      <a:lnSpc>
        <a:spcPct val="90000"/>
      </a:lnSpc>
      <a:spcBef>
        <a:spcPts val="500"/>
      </a:spcBef>
      <a:defRPr sz="1200">
        <a:latin typeface="+mn-lt"/>
        <a:ea typeface="+mn-ea"/>
        <a:cs typeface="+mn-cs"/>
        <a:sym typeface="Arial"/>
      </a:defRPr>
    </a:lvl8pPr>
    <a:lvl9pPr indent="1828800" defTabSz="877887" latinLnBrk="0">
      <a:lnSpc>
        <a:spcPct val="90000"/>
      </a:lnSpc>
      <a:spcBef>
        <a:spcPts val="5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otsecurityfoundation.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otsecurityfoundation.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381000" y="685800"/>
            <a:ext cx="6096000"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L="228600" indent="-228600"/>
            <a:r>
              <a:t>Introduction to be added …</a:t>
            </a:r>
          </a:p>
          <a:p>
            <a:pPr marL="228600" indent="-228600"/>
            <a:endParaRPr/>
          </a:p>
          <a:p>
            <a:pPr marL="228600" indent="-228600"/>
            <a:r>
              <a:t>Summary of presentation flow –</a:t>
            </a:r>
          </a:p>
          <a:p>
            <a:pPr marL="228600" indent="-228600">
              <a:buSzPct val="100000"/>
              <a:buAutoNum type="arabicPeriod"/>
            </a:pPr>
            <a:r>
              <a:t>Start with overview of the home automation market prediction out of the IoT total market (maybe Volker IoT slide + IoT home automation slide)</a:t>
            </a:r>
          </a:p>
          <a:p>
            <a:pPr marL="228600" indent="-228600">
              <a:buSzPct val="100000"/>
              <a:buAutoNum type="arabicPeriod"/>
            </a:pPr>
            <a:r>
              <a:t>Show 2-3 examples of home automation attacks.</a:t>
            </a:r>
          </a:p>
          <a:p>
            <a:pPr marL="228600" indent="-228600">
              <a:buSzPct val="100000"/>
              <a:buAutoNum type="arabicPeriod"/>
            </a:pPr>
            <a:r>
              <a:t>Show customers survey about concerns.</a:t>
            </a:r>
          </a:p>
          <a:p>
            <a:pPr marL="228600" indent="-228600">
              <a:buSzPct val="100000"/>
              <a:buAutoNum type="arabicPeriod"/>
            </a:pPr>
            <a:r>
              <a:t>Show the growth with secure and unsecure devices.</a:t>
            </a:r>
          </a:p>
          <a:p>
            <a:pPr marL="228600" indent="-228600">
              <a:buSzPct val="100000"/>
              <a:buAutoNum type="arabicPeriod"/>
            </a:pPr>
            <a:r>
              <a:t>Talk about the security framework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381000" y="685800"/>
            <a:ext cx="6096000" cy="3429000"/>
          </a:xfrm>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r>
              <a:t>Silicon TAM Chart on right.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https://iotsecurityfoundation.org/the-internet-of-things-security-foundation-has-launched/</a:t>
            </a:r>
          </a:p>
          <a:p>
            <a:endParaRPr/>
          </a:p>
          <a:p>
            <a:r>
              <a:rPr u="sng">
                <a:solidFill>
                  <a:srgbClr val="0000FF"/>
                </a:solidFill>
                <a:uFill>
                  <a:solidFill>
                    <a:srgbClr val="0000FF"/>
                  </a:solidFill>
                </a:uFill>
                <a:hlinkClick r:id="rId3"/>
              </a:rPr>
              <a:t>The Internet of Things Security Foundation (IoTSF)</a:t>
            </a:r>
            <a:r>
              <a:t>has officially launched and set out its plans to respond to rising concerns surrounding cybersecurity challenges in IoT. The creation of IoTSF follows an eight month investigative and consultative process which included staging the IoT Security Summit at the world famous Bletchley Park earlier this year.  IoTSF has an executive steering board comprised of leading technology organisations and security experts including BT, Vodafone, Imagination Technologies, Royal Holloway University of London, Copper Horse Solutions, Secure Thingz, NMI and PenTest Partners. John Haine, industry veteran and visiting professor at the University of Bristol has been announced as the inaugural chair.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https://iotsecurityfoundation.org/the-internet-of-things-security-foundation-has-launched/</a:t>
            </a:r>
          </a:p>
          <a:p>
            <a:endParaRPr/>
          </a:p>
          <a:p>
            <a:r>
              <a:rPr u="sng">
                <a:solidFill>
                  <a:srgbClr val="0000FF"/>
                </a:solidFill>
                <a:uFill>
                  <a:solidFill>
                    <a:srgbClr val="0000FF"/>
                  </a:solidFill>
                </a:uFill>
                <a:hlinkClick r:id="rId3"/>
              </a:rPr>
              <a:t>The Internet of Things Security Foundation (IoTSF)</a:t>
            </a:r>
            <a:r>
              <a:t>has officially launched and set out its plans to respond to rising concerns surrounding cybersecurity challenges in IoT. The creation of IoTSF follows an eight month investigative and consultative process which included staging the IoT Security Summit at the world famous Bletchley Park earlier this year.  IoTSF has an executive steering board comprised of leading technology organisations and security experts including BT, Vodafone, Imagination Technologies, Royal Holloway University of London, Copper Horse Solutions, Secure Thingz, NMI and PenTest Partners. John Haine, industry veteran and visiting professor at the University of Bristol has been announced as the inaugural chair.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r>
              <a:t>Title Text</a:t>
            </a:r>
          </a:p>
        </p:txBody>
      </p:sp>
      <p:sp>
        <p:nvSpPr>
          <p:cNvPr id="16" name="Shape 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 name="Shape 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3" name="Shape 33"/>
          <p:cNvSpPr>
            <a:spLocks noGrp="1"/>
          </p:cNvSpPr>
          <p:nvPr>
            <p:ph type="title"/>
          </p:nvPr>
        </p:nvSpPr>
        <p:spPr>
          <a:xfrm>
            <a:off x="6808788" y="287338"/>
            <a:ext cx="2173288" cy="4608513"/>
          </a:xfrm>
          <a:prstGeom prst="rect">
            <a:avLst/>
          </a:prstGeom>
        </p:spPr>
        <p:txBody>
          <a:bodyPr/>
          <a:lstStyle/>
          <a:p>
            <a:r>
              <a:t>Title Text</a:t>
            </a:r>
          </a:p>
        </p:txBody>
      </p:sp>
      <p:sp>
        <p:nvSpPr>
          <p:cNvPr id="34" name="Shape 34"/>
          <p:cNvSpPr>
            <a:spLocks noGrp="1"/>
          </p:cNvSpPr>
          <p:nvPr>
            <p:ph type="body" idx="1"/>
          </p:nvPr>
        </p:nvSpPr>
        <p:spPr>
          <a:xfrm>
            <a:off x="287338" y="287338"/>
            <a:ext cx="6369051" cy="46085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Text, and Content">
    <p:spTree>
      <p:nvGrpSpPr>
        <p:cNvPr id="1" name=""/>
        <p:cNvGrpSpPr/>
        <p:nvPr/>
      </p:nvGrpSpPr>
      <p:grpSpPr>
        <a:xfrm>
          <a:off x="0" y="0"/>
          <a:ext cx="0" cy="0"/>
          <a:chOff x="0" y="0"/>
          <a:chExt cx="0" cy="0"/>
        </a:xfrm>
      </p:grpSpPr>
      <p:sp>
        <p:nvSpPr>
          <p:cNvPr id="42" name="Shape 42"/>
          <p:cNvSpPr/>
          <p:nvPr/>
        </p:nvSpPr>
        <p:spPr>
          <a:xfrm>
            <a:off x="142875" y="4776787"/>
            <a:ext cx="8836025" cy="1"/>
          </a:xfrm>
          <a:prstGeom prst="line">
            <a:avLst/>
          </a:prstGeom>
          <a:ln w="6350">
            <a:solidFill>
              <a:srgbClr val="BEBEBE"/>
            </a:solidFill>
          </a:ln>
        </p:spPr>
        <p:txBody>
          <a:bodyPr lIns="72000" tIns="72000" rIns="72000" bIns="72000" anchor="ctr"/>
          <a:lstStyle/>
          <a:p>
            <a:endParaRPr/>
          </a:p>
        </p:txBody>
      </p:sp>
      <p:sp>
        <p:nvSpPr>
          <p:cNvPr id="43" name="Shape 43"/>
          <p:cNvSpPr/>
          <p:nvPr/>
        </p:nvSpPr>
        <p:spPr>
          <a:xfrm>
            <a:off x="2235466" y="4919122"/>
            <a:ext cx="4063468" cy="19738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1400">
                <a:solidFill>
                  <a:srgbClr val="080808"/>
                </a:solidFill>
              </a:defRPr>
            </a:lvl1pPr>
          </a:lstStyle>
          <a:p>
            <a:r>
              <a:t>The Dark side of Home Automation – Itai Yarom </a:t>
            </a:r>
          </a:p>
        </p:txBody>
      </p:sp>
      <p:sp>
        <p:nvSpPr>
          <p:cNvPr id="44" name="Shape 44"/>
          <p:cNvSpPr>
            <a:spLocks noGrp="1"/>
          </p:cNvSpPr>
          <p:nvPr>
            <p:ph type="title"/>
          </p:nvPr>
        </p:nvSpPr>
        <p:spPr>
          <a:prstGeom prst="rect">
            <a:avLst/>
          </a:prstGeom>
        </p:spPr>
        <p:txBody>
          <a:bodyPr/>
          <a:lstStyle/>
          <a:p>
            <a:r>
              <a:t>Title Text</a:t>
            </a:r>
          </a:p>
        </p:txBody>
      </p:sp>
      <p:sp>
        <p:nvSpPr>
          <p:cNvPr id="45" name="Shape 45"/>
          <p:cNvSpPr>
            <a:spLocks noGrp="1"/>
          </p:cNvSpPr>
          <p:nvPr>
            <p:ph type="body" sz="half" idx="1"/>
          </p:nvPr>
        </p:nvSpPr>
        <p:spPr>
          <a:xfrm>
            <a:off x="287338" y="1006475"/>
            <a:ext cx="4243388" cy="388937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pic>
        <p:nvPicPr>
          <p:cNvPr id="47" name="pasted-image.tiff"/>
          <p:cNvPicPr>
            <a:picLocks noChangeAspect="1"/>
          </p:cNvPicPr>
          <p:nvPr/>
        </p:nvPicPr>
        <p:blipFill>
          <a:blip r:embed="rId2">
            <a:extLst/>
          </a:blip>
          <a:stretch>
            <a:fillRect/>
          </a:stretch>
        </p:blipFill>
        <p:spPr>
          <a:xfrm>
            <a:off x="282157" y="4855888"/>
            <a:ext cx="1263806" cy="323851"/>
          </a:xfrm>
          <a:prstGeom prst="rect">
            <a:avLst/>
          </a:prstGeom>
          <a:ln w="12700">
            <a:miter lim="400000"/>
          </a:ln>
        </p:spPr>
      </p:pic>
      <p:pic>
        <p:nvPicPr>
          <p:cNvPr id="48" name="pasted-image.tiff"/>
          <p:cNvPicPr>
            <a:picLocks noChangeAspect="1"/>
          </p:cNvPicPr>
          <p:nvPr/>
        </p:nvPicPr>
        <p:blipFill>
          <a:blip r:embed="rId3">
            <a:extLst/>
          </a:blip>
          <a:stretch>
            <a:fillRect/>
          </a:stretch>
        </p:blipFill>
        <p:spPr>
          <a:xfrm>
            <a:off x="6988437" y="4800949"/>
            <a:ext cx="1263806" cy="37282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tandard">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161928" y="4936225"/>
            <a:ext cx="408236" cy="394767"/>
          </a:xfrm>
          <a:prstGeom prst="rect">
            <a:avLst/>
          </a:prstGeom>
        </p:spPr>
        <p:txBody>
          <a:bodyPr/>
          <a:lstStyle>
            <a:lvl1pPr algn="l">
              <a:defRPr sz="2800">
                <a:solidFill>
                  <a:srgbClr val="000099"/>
                </a:solidFill>
              </a:defRPr>
            </a:lvl1pPr>
          </a:lstStyle>
          <a:p>
            <a:fld id="{86CB4B4D-7CA3-9044-876B-883B54F8677D}" type="slidenum">
              <a:t>‹#›</a:t>
            </a:fld>
            <a:endParaRPr/>
          </a:p>
        </p:txBody>
      </p:sp>
      <p:sp>
        <p:nvSpPr>
          <p:cNvPr id="56" name="Shape 56"/>
          <p:cNvSpPr/>
          <p:nvPr/>
        </p:nvSpPr>
        <p:spPr>
          <a:xfrm>
            <a:off x="142875" y="4776994"/>
            <a:ext cx="8836030" cy="1"/>
          </a:xfrm>
          <a:prstGeom prst="line">
            <a:avLst/>
          </a:prstGeom>
          <a:ln w="6350">
            <a:solidFill>
              <a:srgbClr val="006CB5"/>
            </a:solidFill>
          </a:ln>
        </p:spPr>
        <p:txBody>
          <a:bodyPr lIns="45719" rIns="45719"/>
          <a:lstStyle/>
          <a:p>
            <a:endParaRPr/>
          </a:p>
        </p:txBody>
      </p:sp>
      <p:pic>
        <p:nvPicPr>
          <p:cNvPr id="57" name="image1.png"/>
          <p:cNvPicPr>
            <a:picLocks noChangeAspect="1"/>
          </p:cNvPicPr>
          <p:nvPr/>
        </p:nvPicPr>
        <p:blipFill>
          <a:blip r:embed="rId2">
            <a:extLst/>
          </a:blip>
          <a:stretch>
            <a:fillRect/>
          </a:stretch>
        </p:blipFill>
        <p:spPr>
          <a:xfrm>
            <a:off x="161928" y="4882941"/>
            <a:ext cx="1128346" cy="164085"/>
          </a:xfrm>
          <a:prstGeom prst="rect">
            <a:avLst/>
          </a:prstGeom>
          <a:ln w="12700">
            <a:miter lim="400000"/>
          </a:ln>
        </p:spPr>
      </p:pic>
      <p:sp>
        <p:nvSpPr>
          <p:cNvPr id="58" name="Shape 58"/>
          <p:cNvSpPr/>
          <p:nvPr/>
        </p:nvSpPr>
        <p:spPr>
          <a:xfrm>
            <a:off x="142875" y="4776994"/>
            <a:ext cx="8836030" cy="1"/>
          </a:xfrm>
          <a:prstGeom prst="line">
            <a:avLst/>
          </a:prstGeom>
          <a:ln w="6350">
            <a:solidFill>
              <a:srgbClr val="006CB5"/>
            </a:solidFill>
          </a:ln>
        </p:spPr>
        <p:txBody>
          <a:bodyPr lIns="45719" rIns="45719"/>
          <a:lstStyle/>
          <a:p>
            <a:endParaRPr/>
          </a:p>
        </p:txBody>
      </p:sp>
      <p:pic>
        <p:nvPicPr>
          <p:cNvPr id="59" name="image1.png"/>
          <p:cNvPicPr>
            <a:picLocks noChangeAspect="1"/>
          </p:cNvPicPr>
          <p:nvPr/>
        </p:nvPicPr>
        <p:blipFill>
          <a:blip r:embed="rId2">
            <a:extLst/>
          </a:blip>
          <a:stretch>
            <a:fillRect/>
          </a:stretch>
        </p:blipFill>
        <p:spPr>
          <a:xfrm>
            <a:off x="161928" y="4882941"/>
            <a:ext cx="1128346" cy="164085"/>
          </a:xfrm>
          <a:prstGeom prst="rect">
            <a:avLst/>
          </a:prstGeom>
          <a:ln w="12700">
            <a:miter lim="400000"/>
          </a:ln>
        </p:spPr>
      </p:pic>
      <p:sp>
        <p:nvSpPr>
          <p:cNvPr id="60" name="Shape 60"/>
          <p:cNvSpPr>
            <a:spLocks noGrp="1"/>
          </p:cNvSpPr>
          <p:nvPr>
            <p:ph type="title"/>
          </p:nvPr>
        </p:nvSpPr>
        <p:spPr>
          <a:xfrm>
            <a:off x="288000" y="288000"/>
            <a:ext cx="8694491" cy="324000"/>
          </a:xfrm>
          <a:prstGeom prst="rect">
            <a:avLst/>
          </a:prstGeom>
        </p:spPr>
        <p:txBody>
          <a:bodyPr/>
          <a:lstStyle/>
          <a:p>
            <a:r>
              <a:t>Title Text</a:t>
            </a:r>
          </a:p>
        </p:txBody>
      </p:sp>
      <p:sp>
        <p:nvSpPr>
          <p:cNvPr id="61" name="Shape 61"/>
          <p:cNvSpPr>
            <a:spLocks noGrp="1"/>
          </p:cNvSpPr>
          <p:nvPr>
            <p:ph type="body" idx="1"/>
          </p:nvPr>
        </p:nvSpPr>
        <p:spPr>
          <a:xfrm>
            <a:off x="288000" y="1041400"/>
            <a:ext cx="8470239" cy="3645585"/>
          </a:xfrm>
          <a:prstGeom prst="rect">
            <a:avLst/>
          </a:prstGeom>
        </p:spPr>
        <p:txBody>
          <a:bodyPr/>
          <a:lstStyle>
            <a:lvl1pPr marL="180932" indent="-180932">
              <a:buClr>
                <a:srgbClr val="006CB5"/>
              </a:buClr>
            </a:lvl1pPr>
            <a:lvl2pPr marL="383294" indent="-207121">
              <a:buClr>
                <a:srgbClr val="006CB5"/>
              </a:buClr>
            </a:lvl2pPr>
            <a:lvl3pPr marL="586788" indent="-226508">
              <a:buClr>
                <a:srgbClr val="006CB5"/>
              </a:buClr>
            </a:lvl3pPr>
            <a:lvl4pPr marL="812615" indent="-276162">
              <a:buClr>
                <a:srgbClr val="006CB5"/>
              </a:buClr>
            </a:lvl4pPr>
            <a:lvl5pPr marL="984820" indent="-264259">
              <a:buClr>
                <a:srgbClr val="006CB5"/>
              </a:buCl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p:nvPr/>
        </p:nvSpPr>
        <p:spPr>
          <a:xfrm>
            <a:off x="142875" y="4776787"/>
            <a:ext cx="8836025" cy="1"/>
          </a:xfrm>
          <a:prstGeom prst="line">
            <a:avLst/>
          </a:prstGeom>
          <a:ln w="6350">
            <a:solidFill>
              <a:srgbClr val="BEBEBE"/>
            </a:solidFill>
          </a:ln>
        </p:spPr>
        <p:txBody>
          <a:bodyPr lIns="72000" tIns="72000" rIns="72000" bIns="72000" anchor="ctr"/>
          <a:lstStyle/>
          <a:p>
            <a:endParaRPr/>
          </a:p>
        </p:txBody>
      </p:sp>
      <p:sp>
        <p:nvSpPr>
          <p:cNvPr id="3" name="Shape 3"/>
          <p:cNvSpPr>
            <a:spLocks noGrp="1"/>
          </p:cNvSpPr>
          <p:nvPr>
            <p:ph type="title"/>
          </p:nvPr>
        </p:nvSpPr>
        <p:spPr>
          <a:xfrm>
            <a:off x="287338" y="287338"/>
            <a:ext cx="8694737" cy="323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Title Text</a:t>
            </a:r>
          </a:p>
        </p:txBody>
      </p:sp>
      <p:sp>
        <p:nvSpPr>
          <p:cNvPr id="4" name="Shape 4"/>
          <p:cNvSpPr>
            <a:spLocks noGrp="1"/>
          </p:cNvSpPr>
          <p:nvPr>
            <p:ph type="body" idx="1"/>
          </p:nvPr>
        </p:nvSpPr>
        <p:spPr>
          <a:xfrm>
            <a:off x="287338" y="1006475"/>
            <a:ext cx="8639176" cy="38893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681107" y="4857750"/>
            <a:ext cx="266974" cy="259222"/>
          </a:xfrm>
          <a:prstGeom prst="rect">
            <a:avLst/>
          </a:prstGeom>
          <a:ln w="12700">
            <a:miter lim="400000"/>
          </a:ln>
        </p:spPr>
        <p:txBody>
          <a:bodyPr wrap="none" lIns="0" tIns="0" rIns="0" bIns="0">
            <a:spAutoFit/>
          </a:bodyPr>
          <a:lstStyle>
            <a:lvl1pPr algn="ctr">
              <a:defRPr sz="1800">
                <a:solidFill>
                  <a:srgbClr val="080808"/>
                </a:solidFill>
              </a:defRPr>
            </a:lvl1pPr>
          </a:lstStyle>
          <a:p>
            <a:fld id="{86CB4B4D-7CA3-9044-876B-883B54F8677D}" type="slidenum">
              <a:t>‹#›</a:t>
            </a:fld>
            <a:endParaRPr/>
          </a:p>
        </p:txBody>
      </p:sp>
      <p:sp>
        <p:nvSpPr>
          <p:cNvPr id="6" name="Shape 6"/>
          <p:cNvSpPr/>
          <p:nvPr/>
        </p:nvSpPr>
        <p:spPr>
          <a:xfrm>
            <a:off x="2260165" y="4919122"/>
            <a:ext cx="4014070" cy="19738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gn="ctr">
              <a:defRPr sz="1400">
                <a:solidFill>
                  <a:srgbClr val="080808"/>
                </a:solidFill>
              </a:defRPr>
            </a:lvl1pPr>
          </a:lstStyle>
          <a:p>
            <a:r>
              <a:t>The Dark side of Home Automation – Itai Yarom</a:t>
            </a:r>
          </a:p>
        </p:txBody>
      </p:sp>
      <p:pic>
        <p:nvPicPr>
          <p:cNvPr id="7" name="pasted-image.png"/>
          <p:cNvPicPr>
            <a:picLocks noChangeAspect="1"/>
          </p:cNvPicPr>
          <p:nvPr/>
        </p:nvPicPr>
        <p:blipFill>
          <a:blip r:embed="rId7">
            <a:extLst/>
          </a:blip>
          <a:stretch>
            <a:fillRect/>
          </a:stretch>
        </p:blipFill>
        <p:spPr>
          <a:xfrm>
            <a:off x="282157" y="4855888"/>
            <a:ext cx="1263806" cy="323851"/>
          </a:xfrm>
          <a:prstGeom prst="rect">
            <a:avLst/>
          </a:prstGeom>
          <a:ln w="12700">
            <a:miter lim="400000"/>
          </a:ln>
        </p:spPr>
      </p:pic>
      <p:pic>
        <p:nvPicPr>
          <p:cNvPr id="8" name="pasted-image.png"/>
          <p:cNvPicPr>
            <a:picLocks noChangeAspect="1"/>
          </p:cNvPicPr>
          <p:nvPr/>
        </p:nvPicPr>
        <p:blipFill>
          <a:blip r:embed="rId8">
            <a:extLst/>
          </a:blip>
          <a:stretch>
            <a:fillRect/>
          </a:stretch>
        </p:blipFill>
        <p:spPr>
          <a:xfrm>
            <a:off x="6988437" y="4800949"/>
            <a:ext cx="1263806" cy="372824"/>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1pPr>
      <a:lvl2pPr marL="0" marR="0" indent="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2pPr>
      <a:lvl3pPr marL="0" marR="0" indent="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3pPr>
      <a:lvl4pPr marL="0" marR="0" indent="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4pPr>
      <a:lvl5pPr marL="0" marR="0" indent="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5pPr>
      <a:lvl6pPr marL="0" marR="0" indent="45720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6pPr>
      <a:lvl7pPr marL="0" marR="0" indent="91440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7pPr>
      <a:lvl8pPr marL="0" marR="0" indent="137160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8pPr>
      <a:lvl9pPr marL="0" marR="0" indent="1828800" algn="l" defTabSz="914400" rtl="0" latinLnBrk="0">
        <a:lnSpc>
          <a:spcPct val="85000"/>
        </a:lnSpc>
        <a:spcBef>
          <a:spcPts val="0"/>
        </a:spcBef>
        <a:spcAft>
          <a:spcPts val="0"/>
        </a:spcAft>
        <a:buClrTx/>
        <a:buSzTx/>
        <a:buFontTx/>
        <a:buNone/>
        <a:tabLst/>
        <a:defRPr sz="2800" b="1" i="0" u="none" strike="noStrike" cap="none" spc="0" baseline="0">
          <a:ln>
            <a:noFill/>
          </a:ln>
          <a:solidFill>
            <a:srgbClr val="3C3C3C"/>
          </a:solidFill>
          <a:uFillTx/>
          <a:latin typeface="+mn-lt"/>
          <a:ea typeface="+mn-ea"/>
          <a:cs typeface="+mn-cs"/>
          <a:sym typeface="Arial"/>
        </a:defRPr>
      </a:lvl9pPr>
    </p:titleStyle>
    <p:bodyStyle>
      <a:lvl1pPr marL="179387" marR="0" indent="-179387"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1pPr>
      <a:lvl2pPr marL="382588" marR="0" indent="-207963"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2pPr>
      <a:lvl3pPr marL="585787" marR="0" indent="-227013"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3pPr>
      <a:lvl4pPr marL="811212" marR="0" indent="-276225"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4pPr>
      <a:lvl5pPr marL="984250" marR="0" indent="-265112"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5pPr>
      <a:lvl6pPr marL="2514600" marR="0" indent="-228600"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6pPr>
      <a:lvl7pPr marL="2971800" marR="0" indent="-228600"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7pPr>
      <a:lvl8pPr marL="3429000" marR="0" indent="-228600"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8pPr>
      <a:lvl9pPr marL="3886200" marR="0" indent="-228600" algn="l" defTabSz="914400" rtl="0" latinLnBrk="0">
        <a:lnSpc>
          <a:spcPct val="100000"/>
        </a:lnSpc>
        <a:spcBef>
          <a:spcPts val="600"/>
        </a:spcBef>
        <a:spcAft>
          <a:spcPts val="0"/>
        </a:spcAft>
        <a:buClr>
          <a:schemeClr val="accent1"/>
        </a:buClr>
        <a:buSzPct val="100000"/>
        <a:buFont typeface="Wingdings"/>
        <a:buChar char="•"/>
        <a:tabLst/>
        <a:defRPr sz="1800" b="1" i="0" u="none" strike="noStrike" cap="none" spc="0" baseline="0">
          <a:ln>
            <a:noFill/>
          </a:ln>
          <a:solidFill>
            <a:srgbClr val="3C3C3C"/>
          </a:solidFill>
          <a:uFillTx/>
          <a:latin typeface="+mn-lt"/>
          <a:ea typeface="+mn-ea"/>
          <a:cs typeface="+mn-cs"/>
          <a:sym typeface="Arial"/>
        </a:defRPr>
      </a:lvl9pPr>
    </p:bodyStyle>
    <p:otherStyle>
      <a:lvl1pPr marL="0" marR="0" indent="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tif"/><Relationship Id="rId1" Type="http://schemas.openxmlformats.org/officeDocument/2006/relationships/slideLayout" Target="../slideLayouts/slideLayout1.xml"/><Relationship Id="rId5" Type="http://schemas.openxmlformats.org/officeDocument/2006/relationships/image" Target="../media/image23.tif"/><Relationship Id="rId4" Type="http://schemas.openxmlformats.org/officeDocument/2006/relationships/image" Target="../media/image22.tif"/></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8.png"/><Relationship Id="rId5" Type="http://schemas.openxmlformats.org/officeDocument/2006/relationships/image" Target="../media/image26.png"/><Relationship Id="rId15" Type="http://schemas.openxmlformats.org/officeDocument/2006/relationships/image" Target="../media/image41.png"/><Relationship Id="rId10" Type="http://schemas.openxmlformats.org/officeDocument/2006/relationships/image" Target="../media/image37.jpeg"/><Relationship Id="rId4" Type="http://schemas.openxmlformats.org/officeDocument/2006/relationships/image" Target="../media/image25.png"/><Relationship Id="rId9" Type="http://schemas.openxmlformats.org/officeDocument/2006/relationships/image" Target="../media/image36.jpe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asted-image.tiff"/>
          <p:cNvPicPr>
            <a:picLocks noChangeAspect="1"/>
          </p:cNvPicPr>
          <p:nvPr/>
        </p:nvPicPr>
        <p:blipFill>
          <a:blip r:embed="rId3">
            <a:extLst/>
          </a:blip>
          <a:stretch>
            <a:fillRect/>
          </a:stretch>
        </p:blipFill>
        <p:spPr>
          <a:xfrm>
            <a:off x="196850" y="-67541"/>
            <a:ext cx="7051427" cy="5036735"/>
          </a:xfrm>
          <a:prstGeom prst="rect">
            <a:avLst/>
          </a:prstGeom>
          <a:ln w="12700">
            <a:miter lim="400000"/>
          </a:ln>
        </p:spPr>
      </p:pic>
      <p:sp>
        <p:nvSpPr>
          <p:cNvPr id="71" name="Shape 71"/>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72" name="Shape 72"/>
          <p:cNvSpPr/>
          <p:nvPr/>
        </p:nvSpPr>
        <p:spPr>
          <a:xfrm>
            <a:off x="-25400" y="4124325"/>
            <a:ext cx="9172575" cy="1025525"/>
          </a:xfrm>
          <a:prstGeom prst="rect">
            <a:avLst/>
          </a:prstGeom>
          <a:solidFill>
            <a:schemeClr val="accent3">
              <a:lumOff val="44000"/>
            </a:schemeClr>
          </a:solidFill>
          <a:ln w="12700">
            <a:miter lim="400000"/>
          </a:ln>
          <a:effectLst>
            <a:outerShdw blurRad="101600" dist="88900" dir="2700000" rotWithShape="0">
              <a:srgbClr val="262626">
                <a:alpha val="20000"/>
              </a:srgbClr>
            </a:outerShdw>
          </a:effectLst>
        </p:spPr>
        <p:txBody>
          <a:bodyPr lIns="72000" tIns="72000" rIns="72000" bIns="72000" anchor="ctr"/>
          <a:lstStyle/>
          <a:p>
            <a:endParaRPr/>
          </a:p>
        </p:txBody>
      </p:sp>
      <p:sp>
        <p:nvSpPr>
          <p:cNvPr id="73" name="Shape 73"/>
          <p:cNvSpPr>
            <a:spLocks noGrp="1"/>
          </p:cNvSpPr>
          <p:nvPr>
            <p:ph type="title"/>
          </p:nvPr>
        </p:nvSpPr>
        <p:spPr>
          <a:xfrm>
            <a:off x="224632" y="4135437"/>
            <a:ext cx="8694736" cy="323851"/>
          </a:xfrm>
          <a:prstGeom prst="rect">
            <a:avLst/>
          </a:prstGeom>
        </p:spPr>
        <p:txBody>
          <a:bodyPr/>
          <a:lstStyle>
            <a:lvl1pPr algn="ctr" defTabSz="730250">
              <a:defRPr sz="2200"/>
            </a:lvl1pPr>
          </a:lstStyle>
          <a:p>
            <a:r>
              <a:t>Multi Trusted Execution Environment for IoT</a:t>
            </a:r>
          </a:p>
        </p:txBody>
      </p:sp>
      <p:sp>
        <p:nvSpPr>
          <p:cNvPr id="74" name="Shape 74"/>
          <p:cNvSpPr>
            <a:spLocks noGrp="1"/>
          </p:cNvSpPr>
          <p:nvPr>
            <p:ph type="body" sz="quarter" idx="1"/>
          </p:nvPr>
        </p:nvSpPr>
        <p:spPr>
          <a:xfrm>
            <a:off x="224632" y="4804257"/>
            <a:ext cx="8694736" cy="215901"/>
          </a:xfrm>
          <a:prstGeom prst="rect">
            <a:avLst/>
          </a:prstGeom>
        </p:spPr>
        <p:txBody>
          <a:bodyPr/>
          <a:lstStyle>
            <a:lvl1pPr marL="0" indent="0" algn="ctr" defTabSz="766762">
              <a:spcBef>
                <a:spcPts val="500"/>
              </a:spcBef>
              <a:buSzTx/>
              <a:buNone/>
              <a:defRPr sz="1500" b="0" i="1">
                <a:solidFill>
                  <a:srgbClr val="0433FF"/>
                </a:solidFill>
              </a:defRPr>
            </a:lvl1pPr>
          </a:lstStyle>
          <a:p>
            <a:r>
              <a:t>Itai Yarom, MIPS</a:t>
            </a:r>
          </a:p>
        </p:txBody>
      </p:sp>
      <p:pic>
        <p:nvPicPr>
          <p:cNvPr id="75" name="pasted-image.tiff"/>
          <p:cNvPicPr>
            <a:picLocks noChangeAspect="1"/>
          </p:cNvPicPr>
          <p:nvPr/>
        </p:nvPicPr>
        <p:blipFill>
          <a:blip r:embed="rId4">
            <a:extLst/>
          </a:blip>
          <a:stretch>
            <a:fillRect/>
          </a:stretch>
        </p:blipFill>
        <p:spPr>
          <a:xfrm>
            <a:off x="5747413" y="901700"/>
            <a:ext cx="3214701" cy="948337"/>
          </a:xfrm>
          <a:prstGeom prst="rect">
            <a:avLst/>
          </a:prstGeom>
          <a:ln w="12700">
            <a:miter lim="400000"/>
          </a:ln>
        </p:spPr>
      </p:pic>
      <p:pic>
        <p:nvPicPr>
          <p:cNvPr id="76" name="pasted-image.tiff"/>
          <p:cNvPicPr>
            <a:picLocks noChangeAspect="1"/>
          </p:cNvPicPr>
          <p:nvPr/>
        </p:nvPicPr>
        <p:blipFill>
          <a:blip r:embed="rId5">
            <a:extLst/>
          </a:blip>
          <a:stretch>
            <a:fillRect/>
          </a:stretch>
        </p:blipFill>
        <p:spPr>
          <a:xfrm>
            <a:off x="5504350" y="38100"/>
            <a:ext cx="3700827" cy="948337"/>
          </a:xfrm>
          <a:prstGeom prst="rect">
            <a:avLst/>
          </a:prstGeom>
          <a:ln w="12700">
            <a:miter lim="400000"/>
          </a:ln>
        </p:spPr>
      </p:pic>
      <p:sp>
        <p:nvSpPr>
          <p:cNvPr id="77" name="Shape 77"/>
          <p:cNvSpPr/>
          <p:nvPr/>
        </p:nvSpPr>
        <p:spPr>
          <a:xfrm>
            <a:off x="224632" y="4428776"/>
            <a:ext cx="8694736" cy="323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ctr" defTabSz="730250">
              <a:lnSpc>
                <a:spcPct val="85000"/>
              </a:lnSpc>
              <a:defRPr sz="2200" b="0" i="1">
                <a:solidFill>
                  <a:srgbClr val="FF9300"/>
                </a:solidFill>
              </a:defRPr>
            </a:lvl1pPr>
          </a:lstStyle>
          <a:p>
            <a:r>
              <a:t>Building a Trust Continuum for IoT Applications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asted-image.tiff"/>
          <p:cNvPicPr>
            <a:picLocks noChangeAspect="1"/>
          </p:cNvPicPr>
          <p:nvPr/>
        </p:nvPicPr>
        <p:blipFill>
          <a:blip r:embed="rId2">
            <a:extLst/>
          </a:blip>
          <a:stretch>
            <a:fillRect/>
          </a:stretch>
        </p:blipFill>
        <p:spPr>
          <a:xfrm>
            <a:off x="6673383" y="-69850"/>
            <a:ext cx="2464267" cy="1285705"/>
          </a:xfrm>
          <a:prstGeom prst="rect">
            <a:avLst/>
          </a:prstGeom>
          <a:ln w="12700">
            <a:miter lim="400000"/>
          </a:ln>
        </p:spPr>
      </p:pic>
      <p:pic>
        <p:nvPicPr>
          <p:cNvPr id="220" name="pasted-image.tiff"/>
          <p:cNvPicPr>
            <a:picLocks/>
          </p:cNvPicPr>
          <p:nvPr/>
        </p:nvPicPr>
        <p:blipFill>
          <a:blip r:embed="rId3">
            <a:extLst/>
          </a:blip>
          <a:stretch>
            <a:fillRect/>
          </a:stretch>
        </p:blipFill>
        <p:spPr>
          <a:xfrm>
            <a:off x="294907" y="317118"/>
            <a:ext cx="5984251" cy="4317336"/>
          </a:xfrm>
          <a:prstGeom prst="rect">
            <a:avLst/>
          </a:prstGeom>
          <a:ln w="12700">
            <a:miter lim="400000"/>
          </a:ln>
        </p:spPr>
      </p:pic>
      <p:pic>
        <p:nvPicPr>
          <p:cNvPr id="221" name="pasted-image.tiff"/>
          <p:cNvPicPr>
            <a:picLocks/>
          </p:cNvPicPr>
          <p:nvPr/>
        </p:nvPicPr>
        <p:blipFill>
          <a:blip r:embed="rId4">
            <a:extLst/>
          </a:blip>
          <a:stretch>
            <a:fillRect/>
          </a:stretch>
        </p:blipFill>
        <p:spPr>
          <a:xfrm rot="5400000">
            <a:off x="7468137" y="460398"/>
            <a:ext cx="639472" cy="2416481"/>
          </a:xfrm>
          <a:prstGeom prst="rect">
            <a:avLst/>
          </a:prstGeom>
          <a:ln w="12700">
            <a:miter lim="400000"/>
          </a:ln>
        </p:spPr>
      </p:pic>
      <p:pic>
        <p:nvPicPr>
          <p:cNvPr id="222" name="pasted-image.tiff"/>
          <p:cNvPicPr>
            <a:picLocks noChangeAspect="1"/>
          </p:cNvPicPr>
          <p:nvPr/>
        </p:nvPicPr>
        <p:blipFill>
          <a:blip r:embed="rId5">
            <a:extLst/>
          </a:blip>
          <a:stretch>
            <a:fillRect/>
          </a:stretch>
        </p:blipFill>
        <p:spPr>
          <a:xfrm rot="5400000">
            <a:off x="7366277" y="1393668"/>
            <a:ext cx="843192" cy="2298701"/>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sldNum" sz="quarter" idx="2"/>
          </p:nvPr>
        </p:nvSpPr>
        <p:spPr>
          <a:xfrm>
            <a:off x="8687413" y="4857750"/>
            <a:ext cx="254361"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225" name="Shape 225"/>
          <p:cNvSpPr>
            <a:spLocks noGrp="1"/>
          </p:cNvSpPr>
          <p:nvPr>
            <p:ph type="title"/>
          </p:nvPr>
        </p:nvSpPr>
        <p:spPr>
          <a:xfrm>
            <a:off x="287999" y="288000"/>
            <a:ext cx="8694492" cy="324001"/>
          </a:xfrm>
          <a:prstGeom prst="rect">
            <a:avLst/>
          </a:prstGeom>
        </p:spPr>
        <p:txBody>
          <a:bodyPr/>
          <a:lstStyle>
            <a:lvl1pPr defTabSz="731520">
              <a:defRPr sz="2240"/>
            </a:lvl1pPr>
          </a:lstStyle>
          <a:p>
            <a:r>
              <a:t>Challenges with the connected home</a:t>
            </a:r>
          </a:p>
        </p:txBody>
      </p:sp>
      <p:sp>
        <p:nvSpPr>
          <p:cNvPr id="226" name="Shape 226"/>
          <p:cNvSpPr>
            <a:spLocks noGrp="1"/>
          </p:cNvSpPr>
          <p:nvPr>
            <p:ph type="body" idx="1"/>
          </p:nvPr>
        </p:nvSpPr>
        <p:spPr>
          <a:xfrm>
            <a:off x="287999" y="1041400"/>
            <a:ext cx="8470240" cy="3645585"/>
          </a:xfrm>
          <a:prstGeom prst="rect">
            <a:avLst/>
          </a:prstGeom>
        </p:spPr>
        <p:txBody>
          <a:bodyPr/>
          <a:lstStyle/>
          <a:p>
            <a:pPr marL="180932" indent="-180932">
              <a:buClr>
                <a:srgbClr val="006CB5"/>
              </a:buClr>
              <a:defRPr sz="1400"/>
            </a:pPr>
            <a:r>
              <a:t>Each service requires a virtual </a:t>
            </a:r>
            <a:br/>
            <a:r>
              <a:t>private distributed system embedded </a:t>
            </a:r>
            <a:br/>
            <a:r>
              <a:t>within the physical IoT environment</a:t>
            </a:r>
          </a:p>
        </p:txBody>
      </p:sp>
      <p:sp>
        <p:nvSpPr>
          <p:cNvPr id="227" name="Shape 227"/>
          <p:cNvSpPr/>
          <p:nvPr/>
        </p:nvSpPr>
        <p:spPr>
          <a:xfrm>
            <a:off x="288046" y="647999"/>
            <a:ext cx="8694444" cy="2592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600"/>
              </a:spcBef>
              <a:defRPr sz="1800" b="0" i="1">
                <a:solidFill>
                  <a:srgbClr val="006CB5"/>
                </a:solidFill>
              </a:defRPr>
            </a:lvl1pPr>
          </a:lstStyle>
          <a:p>
            <a:r>
              <a:t>Orthogonal services</a:t>
            </a:r>
          </a:p>
        </p:txBody>
      </p:sp>
      <p:sp>
        <p:nvSpPr>
          <p:cNvPr id="228" name="Shape 228"/>
          <p:cNvSpPr/>
          <p:nvPr/>
        </p:nvSpPr>
        <p:spPr>
          <a:xfrm>
            <a:off x="3504072" y="1295771"/>
            <a:ext cx="5652120" cy="764723"/>
          </a:xfrm>
          <a:prstGeom prst="triangle">
            <a:avLst/>
          </a:prstGeom>
          <a:solidFill>
            <a:srgbClr val="F2F2F2"/>
          </a:solidFill>
          <a:ln w="38100">
            <a:solidFill>
              <a:srgbClr val="5A5A5A"/>
            </a:solidFill>
          </a:ln>
          <a:effectLst>
            <a:outerShdw blurRad="101600" dist="88900" dir="2700000" rotWithShape="0">
              <a:srgbClr val="262626">
                <a:alpha val="20000"/>
              </a:srgbClr>
            </a:outerShdw>
          </a:effectLst>
        </p:spPr>
        <p:txBody>
          <a:bodyPr lIns="72000" tIns="72000" rIns="72000" bIns="72000" anchor="ctr"/>
          <a:lstStyle/>
          <a:p>
            <a:pPr algn="ctr">
              <a:lnSpc>
                <a:spcPct val="80000"/>
              </a:lnSpc>
              <a:defRPr sz="1600" b="0">
                <a:solidFill>
                  <a:schemeClr val="accent3">
                    <a:lumOff val="44000"/>
                  </a:schemeClr>
                </a:solidFill>
              </a:defRPr>
            </a:pPr>
            <a:endParaRPr/>
          </a:p>
        </p:txBody>
      </p:sp>
      <p:sp>
        <p:nvSpPr>
          <p:cNvPr id="229" name="Shape 229"/>
          <p:cNvSpPr/>
          <p:nvPr/>
        </p:nvSpPr>
        <p:spPr>
          <a:xfrm>
            <a:off x="3504072" y="2088160"/>
            <a:ext cx="5639929" cy="2752320"/>
          </a:xfrm>
          <a:prstGeom prst="rect">
            <a:avLst/>
          </a:prstGeom>
          <a:solidFill>
            <a:srgbClr val="F2F2F2"/>
          </a:solidFill>
          <a:ln w="38100">
            <a:solidFill>
              <a:srgbClr val="5A5A5A"/>
            </a:solidFill>
          </a:ln>
          <a:effectLst>
            <a:outerShdw blurRad="101600" dist="88900" dir="2700000" rotWithShape="0">
              <a:srgbClr val="262626">
                <a:alpha val="20000"/>
              </a:srgbClr>
            </a:outerShdw>
          </a:effectLst>
        </p:spPr>
        <p:txBody>
          <a:bodyPr lIns="72000" tIns="72000" rIns="72000" bIns="72000" anchor="ctr"/>
          <a:lstStyle/>
          <a:p>
            <a:pPr algn="ctr">
              <a:lnSpc>
                <a:spcPct val="80000"/>
              </a:lnSpc>
              <a:defRPr sz="1600" b="0">
                <a:solidFill>
                  <a:schemeClr val="accent3">
                    <a:lumOff val="44000"/>
                  </a:schemeClr>
                </a:solidFill>
              </a:defRPr>
            </a:pPr>
            <a:endParaRPr/>
          </a:p>
        </p:txBody>
      </p:sp>
      <p:sp>
        <p:nvSpPr>
          <p:cNvPr id="230" name="Shape 230"/>
          <p:cNvSpPr/>
          <p:nvPr/>
        </p:nvSpPr>
        <p:spPr>
          <a:xfrm>
            <a:off x="497587" y="2088497"/>
            <a:ext cx="1665186" cy="2643494"/>
          </a:xfrm>
          <a:prstGeom prst="rect">
            <a:avLst/>
          </a:prstGeom>
          <a:solidFill>
            <a:srgbClr val="BFBFBF"/>
          </a:solidFill>
          <a:ln w="12700">
            <a:miter lim="400000"/>
          </a:ln>
        </p:spPr>
        <p:txBody>
          <a:bodyPr lIns="72000" tIns="72000" rIns="72000" bIns="72000" anchor="ctr"/>
          <a:lstStyle/>
          <a:p>
            <a:pPr algn="ctr">
              <a:lnSpc>
                <a:spcPct val="80000"/>
              </a:lnSpc>
              <a:defRPr sz="1600" b="0">
                <a:solidFill>
                  <a:schemeClr val="accent3">
                    <a:lumOff val="44000"/>
                  </a:schemeClr>
                </a:solidFill>
              </a:defRPr>
            </a:pPr>
            <a:endParaRPr/>
          </a:p>
        </p:txBody>
      </p:sp>
      <p:sp>
        <p:nvSpPr>
          <p:cNvPr id="231" name="Shape 231"/>
          <p:cNvSpPr/>
          <p:nvPr/>
        </p:nvSpPr>
        <p:spPr>
          <a:xfrm>
            <a:off x="3833762" y="2589703"/>
            <a:ext cx="1850566" cy="1647232"/>
          </a:xfrm>
          <a:prstGeom prst="rect">
            <a:avLst/>
          </a:prstGeom>
          <a:solidFill>
            <a:srgbClr val="BFBFBF"/>
          </a:solidFill>
          <a:ln w="19050">
            <a:solidFill>
              <a:srgbClr val="BDBDBD"/>
            </a:solidFill>
          </a:ln>
        </p:spPr>
        <p:txBody>
          <a:bodyPr lIns="72000" tIns="72000" rIns="72000" bIns="72000" anchor="ctr"/>
          <a:lstStyle/>
          <a:p>
            <a:pPr algn="ctr">
              <a:lnSpc>
                <a:spcPct val="80000"/>
              </a:lnSpc>
              <a:defRPr sz="1000" b="0">
                <a:solidFill>
                  <a:schemeClr val="accent3">
                    <a:lumOff val="44000"/>
                  </a:schemeClr>
                </a:solidFill>
              </a:defRPr>
            </a:pPr>
            <a:endParaRPr/>
          </a:p>
        </p:txBody>
      </p:sp>
      <p:grpSp>
        <p:nvGrpSpPr>
          <p:cNvPr id="234" name="Group 234"/>
          <p:cNvGrpSpPr/>
          <p:nvPr/>
        </p:nvGrpSpPr>
        <p:grpSpPr>
          <a:xfrm>
            <a:off x="3671899" y="3272183"/>
            <a:ext cx="319268" cy="165618"/>
            <a:chOff x="0" y="0"/>
            <a:chExt cx="319266" cy="165616"/>
          </a:xfrm>
        </p:grpSpPr>
        <p:sp>
          <p:nvSpPr>
            <p:cNvPr id="232" name="Shape 232"/>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33" name="Shape 233"/>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sp>
        <p:nvSpPr>
          <p:cNvPr id="235" name="Shape 235"/>
          <p:cNvSpPr/>
          <p:nvPr/>
        </p:nvSpPr>
        <p:spPr>
          <a:xfrm>
            <a:off x="3956175" y="3193960"/>
            <a:ext cx="1643187" cy="540723"/>
          </a:xfrm>
          <a:prstGeom prst="rect">
            <a:avLst/>
          </a:prstGeom>
          <a:solidFill>
            <a:srgbClr val="006CB5"/>
          </a:solidFill>
          <a:ln w="12700">
            <a:miter lim="400000"/>
          </a:ln>
        </p:spPr>
        <p:txBody>
          <a:bodyPr lIns="72000" tIns="72000" rIns="72000" bIns="72000" anchor="ctr"/>
          <a:lstStyle/>
          <a:p>
            <a:pPr algn="ctr">
              <a:lnSpc>
                <a:spcPct val="80000"/>
              </a:lnSpc>
              <a:defRPr sz="1200" b="0">
                <a:solidFill>
                  <a:schemeClr val="accent3">
                    <a:lumOff val="44000"/>
                  </a:schemeClr>
                </a:solidFill>
              </a:defRPr>
            </a:pPr>
            <a:endParaRPr/>
          </a:p>
        </p:txBody>
      </p:sp>
      <p:pic>
        <p:nvPicPr>
          <p:cNvPr id="236" name="image27.png" descr="https://encrypted-tbn1.gstatic.com/images?q=tbn:ANd9GcRSA6IioXhApHFe4aGIJafe5z64undyxOSW9UNSfx1CbMO-Lb7tcw"/>
          <p:cNvPicPr>
            <a:picLocks noChangeAspect="1"/>
          </p:cNvPicPr>
          <p:nvPr/>
        </p:nvPicPr>
        <p:blipFill>
          <a:blip r:embed="rId2">
            <a:extLst/>
          </a:blip>
          <a:stretch>
            <a:fillRect/>
          </a:stretch>
        </p:blipFill>
        <p:spPr>
          <a:xfrm>
            <a:off x="3504072" y="3032757"/>
            <a:ext cx="362271" cy="271354"/>
          </a:xfrm>
          <a:prstGeom prst="rect">
            <a:avLst/>
          </a:prstGeom>
          <a:ln w="12700">
            <a:miter lim="400000"/>
          </a:ln>
        </p:spPr>
      </p:pic>
      <p:grpSp>
        <p:nvGrpSpPr>
          <p:cNvPr id="239" name="Group 239"/>
          <p:cNvGrpSpPr/>
          <p:nvPr/>
        </p:nvGrpSpPr>
        <p:grpSpPr>
          <a:xfrm>
            <a:off x="5525730" y="3304111"/>
            <a:ext cx="323986" cy="165618"/>
            <a:chOff x="0" y="0"/>
            <a:chExt cx="323984" cy="165616"/>
          </a:xfrm>
        </p:grpSpPr>
        <p:sp>
          <p:nvSpPr>
            <p:cNvPr id="237" name="Shape 237"/>
            <p:cNvSpPr/>
            <p:nvPr/>
          </p:nvSpPr>
          <p:spPr>
            <a:xfrm>
              <a:off x="0" y="165616"/>
              <a:ext cx="317195"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38" name="Shape 238"/>
            <p:cNvSpPr/>
            <p:nvPr/>
          </p:nvSpPr>
          <p:spPr>
            <a:xfrm flipV="1">
              <a:off x="323984" y="0"/>
              <a:ext cx="1"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grpSp>
        <p:nvGrpSpPr>
          <p:cNvPr id="242" name="Group 242"/>
          <p:cNvGrpSpPr/>
          <p:nvPr/>
        </p:nvGrpSpPr>
        <p:grpSpPr>
          <a:xfrm>
            <a:off x="4567673" y="3779687"/>
            <a:ext cx="1084447" cy="386946"/>
            <a:chOff x="0" y="0"/>
            <a:chExt cx="1084446" cy="386945"/>
          </a:xfrm>
        </p:grpSpPr>
        <p:sp>
          <p:nvSpPr>
            <p:cNvPr id="240" name="Shape 240"/>
            <p:cNvSpPr/>
            <p:nvPr/>
          </p:nvSpPr>
          <p:spPr>
            <a:xfrm>
              <a:off x="-1" y="-1"/>
              <a:ext cx="1084448" cy="386947"/>
            </a:xfrm>
            <a:prstGeom prst="rect">
              <a:avLst/>
            </a:prstGeom>
            <a:solidFill>
              <a:srgbClr val="444444"/>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41" name="Shape 241"/>
            <p:cNvSpPr/>
            <p:nvPr/>
          </p:nvSpPr>
          <p:spPr>
            <a:xfrm>
              <a:off x="-1" y="13108"/>
              <a:ext cx="1084448" cy="3607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000" b="0">
                  <a:solidFill>
                    <a:schemeClr val="accent3">
                      <a:lumOff val="44000"/>
                    </a:schemeClr>
                  </a:solidFill>
                </a:defRPr>
              </a:pPr>
              <a:r>
                <a:t>External memory</a:t>
              </a:r>
              <a:endParaRPr>
                <a:solidFill>
                  <a:srgbClr val="000099"/>
                </a:solidFill>
              </a:endParaRPr>
            </a:p>
            <a:p>
              <a:pPr algn="ctr">
                <a:lnSpc>
                  <a:spcPct val="80000"/>
                </a:lnSpc>
                <a:defRPr sz="1000" b="0">
                  <a:solidFill>
                    <a:schemeClr val="accent3">
                      <a:lumOff val="44000"/>
                    </a:schemeClr>
                  </a:solidFill>
                </a:defRPr>
              </a:pPr>
              <a:r>
                <a:t>DDR, Flash, …</a:t>
              </a:r>
              <a:endParaRPr>
                <a:solidFill>
                  <a:srgbClr val="000099"/>
                </a:solidFill>
              </a:endParaRPr>
            </a:p>
            <a:p>
              <a:pPr algn="ctr">
                <a:lnSpc>
                  <a:spcPct val="80000"/>
                </a:lnSpc>
                <a:defRPr sz="1000" b="0">
                  <a:solidFill>
                    <a:schemeClr val="accent3">
                      <a:lumOff val="44000"/>
                    </a:schemeClr>
                  </a:solidFill>
                </a:defRPr>
              </a:pPr>
              <a:r>
                <a:t>(.bin, .data)</a:t>
              </a:r>
            </a:p>
          </p:txBody>
        </p:sp>
      </p:grpSp>
      <p:grpSp>
        <p:nvGrpSpPr>
          <p:cNvPr id="245" name="Group 245"/>
          <p:cNvGrpSpPr/>
          <p:nvPr/>
        </p:nvGrpSpPr>
        <p:grpSpPr>
          <a:xfrm>
            <a:off x="5067055" y="3239627"/>
            <a:ext cx="411474" cy="208109"/>
            <a:chOff x="0" y="0"/>
            <a:chExt cx="411472" cy="208108"/>
          </a:xfrm>
        </p:grpSpPr>
        <p:sp>
          <p:nvSpPr>
            <p:cNvPr id="243" name="Shape 243"/>
            <p:cNvSpPr/>
            <p:nvPr/>
          </p:nvSpPr>
          <p:spPr>
            <a:xfrm>
              <a:off x="0" y="-1"/>
              <a:ext cx="411473" cy="208110"/>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sz="1000" b="0">
                  <a:solidFill>
                    <a:schemeClr val="accent3">
                      <a:lumOff val="44000"/>
                    </a:schemeClr>
                  </a:solidFill>
                </a:defRPr>
              </a:pPr>
              <a:endParaRPr/>
            </a:p>
          </p:txBody>
        </p:sp>
        <p:sp>
          <p:nvSpPr>
            <p:cNvPr id="244" name="Shape 244"/>
            <p:cNvSpPr/>
            <p:nvPr/>
          </p:nvSpPr>
          <p:spPr>
            <a:xfrm>
              <a:off x="0" y="36281"/>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Comm</a:t>
              </a:r>
            </a:p>
          </p:txBody>
        </p:sp>
      </p:grpSp>
      <p:grpSp>
        <p:nvGrpSpPr>
          <p:cNvPr id="248" name="Group 248"/>
          <p:cNvGrpSpPr/>
          <p:nvPr/>
        </p:nvGrpSpPr>
        <p:grpSpPr>
          <a:xfrm>
            <a:off x="5060627" y="3480115"/>
            <a:ext cx="411474" cy="209562"/>
            <a:chOff x="0" y="0"/>
            <a:chExt cx="411472" cy="209560"/>
          </a:xfrm>
        </p:grpSpPr>
        <p:sp>
          <p:nvSpPr>
            <p:cNvPr id="246" name="Shape 246"/>
            <p:cNvSpPr/>
            <p:nvPr/>
          </p:nvSpPr>
          <p:spPr>
            <a:xfrm>
              <a:off x="0" y="0"/>
              <a:ext cx="411473" cy="209561"/>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47" name="Shape 247"/>
            <p:cNvSpPr/>
            <p:nvPr/>
          </p:nvSpPr>
          <p:spPr>
            <a:xfrm>
              <a:off x="0" y="37007"/>
              <a:ext cx="411473" cy="13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Crypto</a:t>
              </a:r>
            </a:p>
          </p:txBody>
        </p:sp>
      </p:grpSp>
      <p:grpSp>
        <p:nvGrpSpPr>
          <p:cNvPr id="251" name="Group 251"/>
          <p:cNvGrpSpPr/>
          <p:nvPr/>
        </p:nvGrpSpPr>
        <p:grpSpPr>
          <a:xfrm>
            <a:off x="4572032" y="3257708"/>
            <a:ext cx="411474" cy="236999"/>
            <a:chOff x="0" y="0"/>
            <a:chExt cx="411472" cy="236998"/>
          </a:xfrm>
        </p:grpSpPr>
        <p:sp>
          <p:nvSpPr>
            <p:cNvPr id="249" name="Shape 249"/>
            <p:cNvSpPr/>
            <p:nvPr/>
          </p:nvSpPr>
          <p:spPr>
            <a:xfrm>
              <a:off x="0" y="-1"/>
              <a:ext cx="411473" cy="237000"/>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50" name="Shape 250"/>
            <p:cNvSpPr/>
            <p:nvPr/>
          </p:nvSpPr>
          <p:spPr>
            <a:xfrm>
              <a:off x="0" y="50726"/>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CPU</a:t>
              </a:r>
            </a:p>
          </p:txBody>
        </p:sp>
      </p:grpSp>
      <p:grpSp>
        <p:nvGrpSpPr>
          <p:cNvPr id="254" name="Group 254"/>
          <p:cNvGrpSpPr/>
          <p:nvPr/>
        </p:nvGrpSpPr>
        <p:grpSpPr>
          <a:xfrm>
            <a:off x="4031972" y="3250664"/>
            <a:ext cx="411474" cy="168983"/>
            <a:chOff x="0" y="0"/>
            <a:chExt cx="411472" cy="168981"/>
          </a:xfrm>
        </p:grpSpPr>
        <p:sp>
          <p:nvSpPr>
            <p:cNvPr id="252" name="Shape 252"/>
            <p:cNvSpPr/>
            <p:nvPr/>
          </p:nvSpPr>
          <p:spPr>
            <a:xfrm>
              <a:off x="0" y="0"/>
              <a:ext cx="411473" cy="168982"/>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sz="1000" b="0">
                  <a:solidFill>
                    <a:schemeClr val="accent3">
                      <a:lumOff val="44000"/>
                    </a:schemeClr>
                  </a:solidFill>
                </a:defRPr>
              </a:pPr>
              <a:endParaRPr/>
            </a:p>
          </p:txBody>
        </p:sp>
        <p:sp>
          <p:nvSpPr>
            <p:cNvPr id="253" name="Shape 253"/>
            <p:cNvSpPr/>
            <p:nvPr/>
          </p:nvSpPr>
          <p:spPr>
            <a:xfrm>
              <a:off x="0" y="16718"/>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Comm</a:t>
              </a:r>
            </a:p>
          </p:txBody>
        </p:sp>
      </p:grpSp>
      <p:sp>
        <p:nvSpPr>
          <p:cNvPr id="255" name="Shape 255"/>
          <p:cNvSpPr/>
          <p:nvPr/>
        </p:nvSpPr>
        <p:spPr>
          <a:xfrm>
            <a:off x="4276119" y="2384531"/>
            <a:ext cx="965850" cy="213463"/>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lgn="ctr">
              <a:defRPr sz="1000" b="0">
                <a:solidFill>
                  <a:srgbClr val="000000"/>
                </a:solidFill>
              </a:defRPr>
            </a:lvl1pPr>
          </a:lstStyle>
          <a:p>
            <a:r>
              <a:t>Home Gateway</a:t>
            </a:r>
          </a:p>
        </p:txBody>
      </p:sp>
      <p:grpSp>
        <p:nvGrpSpPr>
          <p:cNvPr id="258" name="Group 258"/>
          <p:cNvGrpSpPr/>
          <p:nvPr/>
        </p:nvGrpSpPr>
        <p:grpSpPr>
          <a:xfrm>
            <a:off x="4130573" y="2654561"/>
            <a:ext cx="577421" cy="322235"/>
            <a:chOff x="0" y="0"/>
            <a:chExt cx="577419" cy="322233"/>
          </a:xfrm>
        </p:grpSpPr>
        <p:sp>
          <p:nvSpPr>
            <p:cNvPr id="256" name="Shape 256"/>
            <p:cNvSpPr/>
            <p:nvPr/>
          </p:nvSpPr>
          <p:spPr>
            <a:xfrm>
              <a:off x="0" y="0"/>
              <a:ext cx="577420" cy="322234"/>
            </a:xfrm>
            <a:prstGeom prst="rect">
              <a:avLst/>
            </a:prstGeom>
            <a:solidFill>
              <a:srgbClr val="A33071"/>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57" name="Shape 257"/>
            <p:cNvSpPr/>
            <p:nvPr/>
          </p:nvSpPr>
          <p:spPr>
            <a:xfrm>
              <a:off x="0" y="37048"/>
              <a:ext cx="577420" cy="248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000">
                  <a:solidFill>
                    <a:schemeClr val="accent3">
                      <a:lumOff val="44000"/>
                    </a:schemeClr>
                  </a:solidFill>
                </a:defRPr>
              </a:pPr>
              <a:r>
                <a:t>Trusted</a:t>
              </a:r>
              <a:endParaRPr>
                <a:solidFill>
                  <a:srgbClr val="000099"/>
                </a:solidFill>
              </a:endParaRPr>
            </a:p>
            <a:p>
              <a:pPr algn="ctr">
                <a:lnSpc>
                  <a:spcPct val="80000"/>
                </a:lnSpc>
                <a:defRPr sz="1000">
                  <a:solidFill>
                    <a:schemeClr val="accent3">
                      <a:lumOff val="44000"/>
                    </a:schemeClr>
                  </a:solidFill>
                </a:defRPr>
              </a:pPr>
              <a:r>
                <a:t>Services</a:t>
              </a:r>
            </a:p>
          </p:txBody>
        </p:sp>
      </p:grpSp>
      <p:grpSp>
        <p:nvGrpSpPr>
          <p:cNvPr id="263" name="Group 263"/>
          <p:cNvGrpSpPr/>
          <p:nvPr/>
        </p:nvGrpSpPr>
        <p:grpSpPr>
          <a:xfrm>
            <a:off x="4038399" y="3779687"/>
            <a:ext cx="461808" cy="405046"/>
            <a:chOff x="-1" y="0"/>
            <a:chExt cx="461807" cy="405044"/>
          </a:xfrm>
        </p:grpSpPr>
        <p:sp>
          <p:nvSpPr>
            <p:cNvPr id="259" name="Shape 259"/>
            <p:cNvSpPr/>
            <p:nvPr/>
          </p:nvSpPr>
          <p:spPr>
            <a:xfrm>
              <a:off x="-1" y="0"/>
              <a:ext cx="461807" cy="405045"/>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A33071"/>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60" name="Shape 260"/>
            <p:cNvSpPr/>
            <p:nvPr/>
          </p:nvSpPr>
          <p:spPr>
            <a:xfrm>
              <a:off x="-1" y="-1"/>
              <a:ext cx="461808" cy="101263"/>
            </a:xfrm>
            <a:prstGeom prst="ellipse">
              <a:avLst/>
            </a:prstGeom>
            <a:solidFill>
              <a:schemeClr val="accent3">
                <a:lumOff val="44000"/>
                <a:alpha val="40000"/>
              </a:schemeClr>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61" name="Shape 261"/>
            <p:cNvSpPr/>
            <p:nvPr/>
          </p:nvSpPr>
          <p:spPr>
            <a:xfrm>
              <a:off x="-2" y="0"/>
              <a:ext cx="461808" cy="405045"/>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F2F2F2"/>
              </a:solidFill>
              <a:prstDash val="solid"/>
              <a:round/>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62" name="Shape 262"/>
            <p:cNvSpPr/>
            <p:nvPr/>
          </p:nvSpPr>
          <p:spPr>
            <a:xfrm>
              <a:off x="0" y="103769"/>
              <a:ext cx="461805" cy="248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000" b="0">
                  <a:solidFill>
                    <a:schemeClr val="accent3">
                      <a:lumOff val="44000"/>
                    </a:schemeClr>
                  </a:solidFill>
                </a:defRPr>
              </a:pPr>
              <a:r>
                <a:t>Secure</a:t>
              </a:r>
              <a:endParaRPr>
                <a:solidFill>
                  <a:srgbClr val="000099"/>
                </a:solidFill>
              </a:endParaRPr>
            </a:p>
            <a:p>
              <a:pPr algn="ctr">
                <a:lnSpc>
                  <a:spcPct val="80000"/>
                </a:lnSpc>
                <a:defRPr sz="1000" b="0">
                  <a:solidFill>
                    <a:schemeClr val="accent3">
                      <a:lumOff val="44000"/>
                    </a:schemeClr>
                  </a:solidFill>
                </a:defRPr>
              </a:pPr>
              <a:r>
                <a:t>storage</a:t>
              </a:r>
            </a:p>
          </p:txBody>
        </p:sp>
      </p:grpSp>
      <p:grpSp>
        <p:nvGrpSpPr>
          <p:cNvPr id="266" name="Group 266"/>
          <p:cNvGrpSpPr/>
          <p:nvPr/>
        </p:nvGrpSpPr>
        <p:grpSpPr>
          <a:xfrm>
            <a:off x="4038401" y="3464652"/>
            <a:ext cx="411474" cy="137017"/>
            <a:chOff x="0" y="0"/>
            <a:chExt cx="411472" cy="137015"/>
          </a:xfrm>
        </p:grpSpPr>
        <p:sp>
          <p:nvSpPr>
            <p:cNvPr id="264" name="Shape 264"/>
            <p:cNvSpPr/>
            <p:nvPr/>
          </p:nvSpPr>
          <p:spPr>
            <a:xfrm>
              <a:off x="0" y="0"/>
              <a:ext cx="411473" cy="137016"/>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sz="800" b="0">
                  <a:solidFill>
                    <a:schemeClr val="accent3">
                      <a:lumOff val="44000"/>
                    </a:schemeClr>
                  </a:solidFill>
                </a:defRPr>
              </a:pPr>
              <a:endParaRPr/>
            </a:p>
          </p:txBody>
        </p:sp>
        <p:sp>
          <p:nvSpPr>
            <p:cNvPr id="265" name="Shape 265"/>
            <p:cNvSpPr/>
            <p:nvPr/>
          </p:nvSpPr>
          <p:spPr>
            <a:xfrm>
              <a:off x="0" y="5007"/>
              <a:ext cx="411473" cy="127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800" b="0">
                  <a:solidFill>
                    <a:schemeClr val="accent3">
                      <a:lumOff val="44000"/>
                    </a:schemeClr>
                  </a:solidFill>
                </a:defRPr>
              </a:lvl1pPr>
            </a:lstStyle>
            <a:p>
              <a:r>
                <a:t>RoT</a:t>
              </a:r>
            </a:p>
          </p:txBody>
        </p:sp>
      </p:grpSp>
      <p:grpSp>
        <p:nvGrpSpPr>
          <p:cNvPr id="269" name="Group 269"/>
          <p:cNvGrpSpPr/>
          <p:nvPr/>
        </p:nvGrpSpPr>
        <p:grpSpPr>
          <a:xfrm>
            <a:off x="2366754" y="2955878"/>
            <a:ext cx="854978" cy="693576"/>
            <a:chOff x="0" y="0"/>
            <a:chExt cx="854976" cy="693574"/>
          </a:xfrm>
        </p:grpSpPr>
        <p:sp>
          <p:nvSpPr>
            <p:cNvPr id="267" name="Shape 267"/>
            <p:cNvSpPr/>
            <p:nvPr/>
          </p:nvSpPr>
          <p:spPr>
            <a:xfrm>
              <a:off x="-1" y="-1"/>
              <a:ext cx="854978" cy="693576"/>
            </a:xfrm>
            <a:custGeom>
              <a:avLst/>
              <a:gdLst/>
              <a:ahLst/>
              <a:cxnLst>
                <a:cxn ang="0">
                  <a:pos x="wd2" y="hd2"/>
                </a:cxn>
                <a:cxn ang="5400000">
                  <a:pos x="wd2" y="hd2"/>
                </a:cxn>
                <a:cxn ang="10800000">
                  <a:pos x="wd2" y="hd2"/>
                </a:cxn>
                <a:cxn ang="16200000">
                  <a:pos x="wd2" y="hd2"/>
                </a:cxn>
              </a:cxnLst>
              <a:rect l="0" t="0" r="r" b="b"/>
              <a:pathLst>
                <a:path w="21599" h="21599" extrusionOk="0">
                  <a:moveTo>
                    <a:pt x="1949" y="7181"/>
                  </a:moveTo>
                  <a:cubicBezTo>
                    <a:pt x="841" y="7337"/>
                    <a:pt x="0" y="8614"/>
                    <a:pt x="0" y="10138"/>
                  </a:cubicBezTo>
                  <a:cubicBezTo>
                    <a:pt x="-1" y="11193"/>
                    <a:pt x="409" y="12170"/>
                    <a:pt x="1074" y="12703"/>
                  </a:cubicBezTo>
                  <a:lnTo>
                    <a:pt x="1063" y="12669"/>
                  </a:lnTo>
                  <a:cubicBezTo>
                    <a:pt x="685" y="13218"/>
                    <a:pt x="475" y="13941"/>
                    <a:pt x="475" y="14691"/>
                  </a:cubicBezTo>
                  <a:cubicBezTo>
                    <a:pt x="475" y="16327"/>
                    <a:pt x="1451" y="17652"/>
                    <a:pt x="2655" y="17652"/>
                  </a:cubicBezTo>
                  <a:cubicBezTo>
                    <a:pt x="2739" y="17652"/>
                    <a:pt x="2824" y="17645"/>
                    <a:pt x="2909" y="17631"/>
                  </a:cubicBezTo>
                  <a:lnTo>
                    <a:pt x="2897" y="17651"/>
                  </a:lnTo>
                  <a:cubicBezTo>
                    <a:pt x="3585" y="19290"/>
                    <a:pt x="4863" y="20302"/>
                    <a:pt x="6248" y="20302"/>
                  </a:cubicBezTo>
                  <a:cubicBezTo>
                    <a:pt x="6948" y="20301"/>
                    <a:pt x="7636" y="20041"/>
                    <a:pt x="8236" y="19548"/>
                  </a:cubicBezTo>
                  <a:lnTo>
                    <a:pt x="8230" y="19552"/>
                  </a:lnTo>
                  <a:cubicBezTo>
                    <a:pt x="8856" y="20831"/>
                    <a:pt x="9909" y="21599"/>
                    <a:pt x="11037" y="21599"/>
                  </a:cubicBezTo>
                  <a:cubicBezTo>
                    <a:pt x="12524" y="21598"/>
                    <a:pt x="13837" y="20269"/>
                    <a:pt x="14268" y="18326"/>
                  </a:cubicBezTo>
                  <a:lnTo>
                    <a:pt x="14271" y="18352"/>
                  </a:lnTo>
                  <a:cubicBezTo>
                    <a:pt x="14731" y="18742"/>
                    <a:pt x="15261" y="18949"/>
                    <a:pt x="15803" y="18949"/>
                  </a:cubicBezTo>
                  <a:cubicBezTo>
                    <a:pt x="17392" y="18948"/>
                    <a:pt x="18684" y="17207"/>
                    <a:pt x="18696" y="15046"/>
                  </a:cubicBezTo>
                  <a:lnTo>
                    <a:pt x="18691" y="15036"/>
                  </a:lnTo>
                  <a:cubicBezTo>
                    <a:pt x="20359" y="14711"/>
                    <a:pt x="21599" y="12766"/>
                    <a:pt x="21599" y="10473"/>
                  </a:cubicBezTo>
                  <a:cubicBezTo>
                    <a:pt x="21599" y="9457"/>
                    <a:pt x="21352" y="8470"/>
                    <a:pt x="20898" y="7664"/>
                  </a:cubicBezTo>
                  <a:lnTo>
                    <a:pt x="20891" y="7662"/>
                  </a:lnTo>
                  <a:cubicBezTo>
                    <a:pt x="21033" y="7209"/>
                    <a:pt x="21107" y="6722"/>
                    <a:pt x="21107" y="6229"/>
                  </a:cubicBezTo>
                  <a:cubicBezTo>
                    <a:pt x="21107" y="4588"/>
                    <a:pt x="20301" y="3150"/>
                    <a:pt x="19141" y="2719"/>
                  </a:cubicBezTo>
                  <a:lnTo>
                    <a:pt x="19150" y="2712"/>
                  </a:lnTo>
                  <a:cubicBezTo>
                    <a:pt x="18942" y="1142"/>
                    <a:pt x="17935" y="0"/>
                    <a:pt x="16760" y="0"/>
                  </a:cubicBezTo>
                  <a:cubicBezTo>
                    <a:pt x="16045" y="-1"/>
                    <a:pt x="15368" y="426"/>
                    <a:pt x="14906" y="1165"/>
                  </a:cubicBezTo>
                  <a:lnTo>
                    <a:pt x="14910" y="1170"/>
                  </a:lnTo>
                  <a:cubicBezTo>
                    <a:pt x="14498" y="432"/>
                    <a:pt x="13856" y="0"/>
                    <a:pt x="13175" y="0"/>
                  </a:cubicBezTo>
                  <a:cubicBezTo>
                    <a:pt x="12348" y="-1"/>
                    <a:pt x="11591" y="637"/>
                    <a:pt x="11222" y="1645"/>
                  </a:cubicBezTo>
                  <a:lnTo>
                    <a:pt x="11230" y="1694"/>
                  </a:lnTo>
                  <a:cubicBezTo>
                    <a:pt x="10731" y="1024"/>
                    <a:pt x="10059" y="650"/>
                    <a:pt x="9359" y="650"/>
                  </a:cubicBezTo>
                  <a:cubicBezTo>
                    <a:pt x="8373" y="649"/>
                    <a:pt x="7467" y="1391"/>
                    <a:pt x="7004" y="2578"/>
                  </a:cubicBezTo>
                  <a:lnTo>
                    <a:pt x="6996" y="2602"/>
                  </a:lnTo>
                  <a:cubicBezTo>
                    <a:pt x="6478" y="2189"/>
                    <a:pt x="5889" y="1972"/>
                    <a:pt x="5288" y="1972"/>
                  </a:cubicBezTo>
                  <a:cubicBezTo>
                    <a:pt x="3423" y="1972"/>
                    <a:pt x="1912" y="4029"/>
                    <a:pt x="1912" y="6568"/>
                  </a:cubicBezTo>
                  <a:cubicBezTo>
                    <a:pt x="1911" y="6775"/>
                    <a:pt x="1922" y="6982"/>
                    <a:pt x="1942" y="7187"/>
                  </a:cubicBezTo>
                  <a:close/>
                </a:path>
              </a:pathLst>
            </a:custGeom>
            <a:solidFill>
              <a:srgbClr val="ADA3CD"/>
            </a:solidFill>
            <a:ln w="12700" cap="flat">
              <a:noFill/>
              <a:miter lim="400000"/>
            </a:ln>
            <a:effectLst/>
          </p:spPr>
          <p:txBody>
            <a:bodyPr wrap="square" lIns="72000" tIns="72000" rIns="72000" bIns="72000" numCol="1" anchor="ctr">
              <a:noAutofit/>
            </a:bodyPr>
            <a:lstStyle/>
            <a:p>
              <a:pPr algn="ctr">
                <a:defRPr sz="1100">
                  <a:solidFill>
                    <a:srgbClr val="444444"/>
                  </a:solidFill>
                </a:defRPr>
              </a:pPr>
              <a:endParaRPr/>
            </a:p>
          </p:txBody>
        </p:sp>
        <p:sp>
          <p:nvSpPr>
            <p:cNvPr id="268" name="Shape 268"/>
            <p:cNvSpPr/>
            <p:nvPr/>
          </p:nvSpPr>
          <p:spPr>
            <a:xfrm>
              <a:off x="117852" y="256847"/>
              <a:ext cx="558585" cy="147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100">
                  <a:solidFill>
                    <a:srgbClr val="444444"/>
                  </a:solidFill>
                </a:defRPr>
              </a:lvl1pPr>
            </a:lstStyle>
            <a:p>
              <a:r>
                <a:t>Internet</a:t>
              </a:r>
            </a:p>
          </p:txBody>
        </p:sp>
      </p:grpSp>
      <p:sp>
        <p:nvSpPr>
          <p:cNvPr id="270" name="Shape 270"/>
          <p:cNvSpPr/>
          <p:nvPr/>
        </p:nvSpPr>
        <p:spPr>
          <a:xfrm>
            <a:off x="3211195" y="3266606"/>
            <a:ext cx="415701" cy="89954"/>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000000"/>
            </a:solidFill>
            <a:headEnd type="triangle"/>
          </a:ln>
        </p:spPr>
        <p:txBody>
          <a:bodyPr lIns="72000" tIns="72000" rIns="72000" bIns="72000"/>
          <a:lstStyle/>
          <a:p>
            <a:pPr>
              <a:lnSpc>
                <a:spcPct val="80000"/>
              </a:lnSpc>
              <a:defRPr>
                <a:solidFill>
                  <a:srgbClr val="000099"/>
                </a:solidFill>
              </a:defRPr>
            </a:pPr>
            <a:endParaRPr/>
          </a:p>
        </p:txBody>
      </p:sp>
      <p:grpSp>
        <p:nvGrpSpPr>
          <p:cNvPr id="273" name="Group 273"/>
          <p:cNvGrpSpPr/>
          <p:nvPr/>
        </p:nvGrpSpPr>
        <p:grpSpPr>
          <a:xfrm>
            <a:off x="7178057" y="2473333"/>
            <a:ext cx="319268" cy="165618"/>
            <a:chOff x="0" y="0"/>
            <a:chExt cx="319266" cy="165616"/>
          </a:xfrm>
        </p:grpSpPr>
        <p:sp>
          <p:nvSpPr>
            <p:cNvPr id="271" name="Shape 271"/>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72" name="Shape 272"/>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274" name="image27.tif" descr="https://encrypted-tbn1.gstatic.com/images?q=tbn:ANd9GcRSA6IioXhApHFe4aGIJafe5z64undyxOSW9UNSfx1CbMO-Lb7tcw"/>
          <p:cNvPicPr>
            <a:picLocks noChangeAspect="1"/>
          </p:cNvPicPr>
          <p:nvPr/>
        </p:nvPicPr>
        <p:blipFill>
          <a:blip r:embed="rId2">
            <a:extLst/>
          </a:blip>
          <a:stretch>
            <a:fillRect/>
          </a:stretch>
        </p:blipFill>
        <p:spPr>
          <a:xfrm>
            <a:off x="7008000" y="2233908"/>
            <a:ext cx="362271" cy="271354"/>
          </a:xfrm>
          <a:prstGeom prst="rect">
            <a:avLst/>
          </a:prstGeom>
          <a:ln w="12700">
            <a:miter lim="400000"/>
          </a:ln>
        </p:spPr>
      </p:pic>
      <p:grpSp>
        <p:nvGrpSpPr>
          <p:cNvPr id="277" name="Group 277"/>
          <p:cNvGrpSpPr/>
          <p:nvPr/>
        </p:nvGrpSpPr>
        <p:grpSpPr>
          <a:xfrm>
            <a:off x="7172327" y="2969796"/>
            <a:ext cx="319268" cy="165618"/>
            <a:chOff x="0" y="0"/>
            <a:chExt cx="319266" cy="165616"/>
          </a:xfrm>
        </p:grpSpPr>
        <p:sp>
          <p:nvSpPr>
            <p:cNvPr id="275" name="Shape 275"/>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76" name="Shape 276"/>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278" name="image27.tif" descr="https://encrypted-tbn1.gstatic.com/images?q=tbn:ANd9GcRSA6IioXhApHFe4aGIJafe5z64undyxOSW9UNSfx1CbMO-Lb7tcw"/>
          <p:cNvPicPr>
            <a:picLocks noChangeAspect="1"/>
          </p:cNvPicPr>
          <p:nvPr/>
        </p:nvPicPr>
        <p:blipFill>
          <a:blip r:embed="rId2">
            <a:extLst/>
          </a:blip>
          <a:stretch>
            <a:fillRect/>
          </a:stretch>
        </p:blipFill>
        <p:spPr>
          <a:xfrm>
            <a:off x="7002270" y="2730369"/>
            <a:ext cx="362271" cy="271354"/>
          </a:xfrm>
          <a:prstGeom prst="rect">
            <a:avLst/>
          </a:prstGeom>
          <a:ln w="12700">
            <a:miter lim="400000"/>
          </a:ln>
        </p:spPr>
      </p:pic>
      <p:grpSp>
        <p:nvGrpSpPr>
          <p:cNvPr id="281" name="Group 281"/>
          <p:cNvGrpSpPr/>
          <p:nvPr/>
        </p:nvGrpSpPr>
        <p:grpSpPr>
          <a:xfrm>
            <a:off x="7172327" y="3599865"/>
            <a:ext cx="319268" cy="165618"/>
            <a:chOff x="0" y="0"/>
            <a:chExt cx="319266" cy="165616"/>
          </a:xfrm>
        </p:grpSpPr>
        <p:sp>
          <p:nvSpPr>
            <p:cNvPr id="279" name="Shape 279"/>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80" name="Shape 280"/>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282" name="image27.tif" descr="https://encrypted-tbn1.gstatic.com/images?q=tbn:ANd9GcRSA6IioXhApHFe4aGIJafe5z64undyxOSW9UNSfx1CbMO-Lb7tcw"/>
          <p:cNvPicPr>
            <a:picLocks noChangeAspect="1"/>
          </p:cNvPicPr>
          <p:nvPr/>
        </p:nvPicPr>
        <p:blipFill>
          <a:blip r:embed="rId2">
            <a:extLst/>
          </a:blip>
          <a:stretch>
            <a:fillRect/>
          </a:stretch>
        </p:blipFill>
        <p:spPr>
          <a:xfrm>
            <a:off x="7002270" y="3360439"/>
            <a:ext cx="362271" cy="271354"/>
          </a:xfrm>
          <a:prstGeom prst="rect">
            <a:avLst/>
          </a:prstGeom>
          <a:ln w="12700">
            <a:miter lim="400000"/>
          </a:ln>
        </p:spPr>
      </p:pic>
      <p:grpSp>
        <p:nvGrpSpPr>
          <p:cNvPr id="285" name="Group 285"/>
          <p:cNvGrpSpPr/>
          <p:nvPr/>
        </p:nvGrpSpPr>
        <p:grpSpPr>
          <a:xfrm>
            <a:off x="7407315" y="2775374"/>
            <a:ext cx="1440161" cy="548857"/>
            <a:chOff x="0" y="0"/>
            <a:chExt cx="1440160" cy="548855"/>
          </a:xfrm>
        </p:grpSpPr>
        <p:sp>
          <p:nvSpPr>
            <p:cNvPr id="283" name="Shape 283"/>
            <p:cNvSpPr/>
            <p:nvPr/>
          </p:nvSpPr>
          <p:spPr>
            <a:xfrm>
              <a:off x="-1" y="0"/>
              <a:ext cx="1440162" cy="548856"/>
            </a:xfrm>
            <a:prstGeom prst="rect">
              <a:avLst/>
            </a:prstGeom>
            <a:solidFill>
              <a:srgbClr val="574984"/>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284" name="Shape 284"/>
            <p:cNvSpPr/>
            <p:nvPr/>
          </p:nvSpPr>
          <p:spPr>
            <a:xfrm>
              <a:off x="-1" y="0"/>
              <a:ext cx="1440162" cy="316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200">
                  <a:solidFill>
                    <a:schemeClr val="accent3">
                      <a:lumOff val="44000"/>
                    </a:schemeClr>
                  </a:solidFill>
                </a:defRPr>
              </a:lvl1pPr>
            </a:lstStyle>
            <a:p>
              <a:r>
                <a:t>Appliances</a:t>
              </a:r>
            </a:p>
          </p:txBody>
        </p:sp>
      </p:grpSp>
      <p:grpSp>
        <p:nvGrpSpPr>
          <p:cNvPr id="288" name="Group 288"/>
          <p:cNvGrpSpPr/>
          <p:nvPr/>
        </p:nvGrpSpPr>
        <p:grpSpPr>
          <a:xfrm>
            <a:off x="7407315" y="3449415"/>
            <a:ext cx="1440161" cy="507047"/>
            <a:chOff x="0" y="0"/>
            <a:chExt cx="1440160" cy="507045"/>
          </a:xfrm>
        </p:grpSpPr>
        <p:sp>
          <p:nvSpPr>
            <p:cNvPr id="286" name="Shape 286"/>
            <p:cNvSpPr/>
            <p:nvPr/>
          </p:nvSpPr>
          <p:spPr>
            <a:xfrm>
              <a:off x="-1" y="0"/>
              <a:ext cx="1440162" cy="507046"/>
            </a:xfrm>
            <a:prstGeom prst="rect">
              <a:avLst/>
            </a:prstGeom>
            <a:solidFill>
              <a:srgbClr val="574984"/>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287" name="Shape 287"/>
            <p:cNvSpPr/>
            <p:nvPr/>
          </p:nvSpPr>
          <p:spPr>
            <a:xfrm>
              <a:off x="-1" y="0"/>
              <a:ext cx="1440162" cy="316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200">
                  <a:solidFill>
                    <a:schemeClr val="accent3">
                      <a:lumOff val="44000"/>
                    </a:schemeClr>
                  </a:solidFill>
                </a:defRPr>
              </a:lvl1pPr>
            </a:lstStyle>
            <a:p>
              <a:r>
                <a:t>Instruments</a:t>
              </a:r>
            </a:p>
          </p:txBody>
        </p:sp>
      </p:grpSp>
      <p:grpSp>
        <p:nvGrpSpPr>
          <p:cNvPr id="291" name="Group 291"/>
          <p:cNvGrpSpPr/>
          <p:nvPr/>
        </p:nvGrpSpPr>
        <p:grpSpPr>
          <a:xfrm>
            <a:off x="7172327" y="4229935"/>
            <a:ext cx="319268" cy="165618"/>
            <a:chOff x="0" y="0"/>
            <a:chExt cx="319266" cy="165616"/>
          </a:xfrm>
        </p:grpSpPr>
        <p:sp>
          <p:nvSpPr>
            <p:cNvPr id="289" name="Shape 289"/>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290" name="Shape 290"/>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292" name="image27.tif" descr="https://encrypted-tbn1.gstatic.com/images?q=tbn:ANd9GcRSA6IioXhApHFe4aGIJafe5z64undyxOSW9UNSfx1CbMO-Lb7tcw"/>
          <p:cNvPicPr>
            <a:picLocks noChangeAspect="1"/>
          </p:cNvPicPr>
          <p:nvPr/>
        </p:nvPicPr>
        <p:blipFill>
          <a:blip r:embed="rId2">
            <a:extLst/>
          </a:blip>
          <a:stretch>
            <a:fillRect/>
          </a:stretch>
        </p:blipFill>
        <p:spPr>
          <a:xfrm>
            <a:off x="7002270" y="3990509"/>
            <a:ext cx="362271" cy="271354"/>
          </a:xfrm>
          <a:prstGeom prst="rect">
            <a:avLst/>
          </a:prstGeom>
          <a:ln w="12700">
            <a:miter lim="400000"/>
          </a:ln>
        </p:spPr>
      </p:pic>
      <p:grpSp>
        <p:nvGrpSpPr>
          <p:cNvPr id="295" name="Group 295"/>
          <p:cNvGrpSpPr/>
          <p:nvPr/>
        </p:nvGrpSpPr>
        <p:grpSpPr>
          <a:xfrm>
            <a:off x="7407315" y="4079485"/>
            <a:ext cx="1440161" cy="578903"/>
            <a:chOff x="0" y="0"/>
            <a:chExt cx="1440160" cy="578902"/>
          </a:xfrm>
        </p:grpSpPr>
        <p:sp>
          <p:nvSpPr>
            <p:cNvPr id="293" name="Shape 293"/>
            <p:cNvSpPr/>
            <p:nvPr/>
          </p:nvSpPr>
          <p:spPr>
            <a:xfrm>
              <a:off x="-1" y="-1"/>
              <a:ext cx="1440162" cy="578904"/>
            </a:xfrm>
            <a:prstGeom prst="rect">
              <a:avLst/>
            </a:prstGeom>
            <a:solidFill>
              <a:srgbClr val="574984"/>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294" name="Shape 294"/>
            <p:cNvSpPr/>
            <p:nvPr/>
          </p:nvSpPr>
          <p:spPr>
            <a:xfrm>
              <a:off x="-1" y="-1"/>
              <a:ext cx="1440162" cy="3168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200">
                  <a:solidFill>
                    <a:schemeClr val="accent3">
                      <a:lumOff val="44000"/>
                    </a:schemeClr>
                  </a:solidFill>
                </a:defRPr>
              </a:lvl1pPr>
            </a:lstStyle>
            <a:p>
              <a:r>
                <a:t>Entertainment</a:t>
              </a:r>
            </a:p>
          </p:txBody>
        </p:sp>
      </p:grpSp>
      <p:pic>
        <p:nvPicPr>
          <p:cNvPr id="296" name="image27.tif" descr="https://encrypted-tbn1.gstatic.com/images?q=tbn:ANd9GcRSA6IioXhApHFe4aGIJafe5z64undyxOSW9UNSfx1CbMO-Lb7tcw"/>
          <p:cNvPicPr>
            <a:picLocks noChangeAspect="1"/>
          </p:cNvPicPr>
          <p:nvPr/>
        </p:nvPicPr>
        <p:blipFill>
          <a:blip r:embed="rId2">
            <a:extLst/>
          </a:blip>
          <a:stretch>
            <a:fillRect/>
          </a:stretch>
        </p:blipFill>
        <p:spPr>
          <a:xfrm>
            <a:off x="5694895" y="3058284"/>
            <a:ext cx="362271" cy="271354"/>
          </a:xfrm>
          <a:prstGeom prst="rect">
            <a:avLst/>
          </a:prstGeom>
          <a:ln w="12700">
            <a:miter lim="400000"/>
          </a:ln>
        </p:spPr>
      </p:pic>
      <p:grpSp>
        <p:nvGrpSpPr>
          <p:cNvPr id="299" name="Group 299"/>
          <p:cNvGrpSpPr/>
          <p:nvPr/>
        </p:nvGrpSpPr>
        <p:grpSpPr>
          <a:xfrm>
            <a:off x="3948391" y="2938154"/>
            <a:ext cx="1643187" cy="279546"/>
            <a:chOff x="0" y="0"/>
            <a:chExt cx="1643185" cy="279545"/>
          </a:xfrm>
        </p:grpSpPr>
        <p:sp>
          <p:nvSpPr>
            <p:cNvPr id="297" name="Shape 297"/>
            <p:cNvSpPr/>
            <p:nvPr/>
          </p:nvSpPr>
          <p:spPr>
            <a:xfrm>
              <a:off x="0" y="60884"/>
              <a:ext cx="1643186" cy="157777"/>
            </a:xfrm>
            <a:prstGeom prst="rect">
              <a:avLst/>
            </a:prstGeom>
            <a:solidFill>
              <a:srgbClr val="574984"/>
            </a:solidFill>
            <a:ln w="12700" cap="flat">
              <a:noFill/>
              <a:miter lim="400000"/>
            </a:ln>
            <a:effectLst>
              <a:outerShdw blurRad="101600" dist="88900" dir="2700000" rotWithShape="0">
                <a:srgbClr val="262626">
                  <a:alpha val="20000"/>
                </a:srgbClr>
              </a:outerShdw>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98" name="Shape 298"/>
            <p:cNvSpPr/>
            <p:nvPr/>
          </p:nvSpPr>
          <p:spPr>
            <a:xfrm>
              <a:off x="0" y="0"/>
              <a:ext cx="1643186" cy="279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gn="ctr">
                <a:lnSpc>
                  <a:spcPct val="80000"/>
                </a:lnSpc>
                <a:defRPr sz="1000" b="0">
                  <a:solidFill>
                    <a:schemeClr val="accent3">
                      <a:lumOff val="44000"/>
                    </a:schemeClr>
                  </a:solidFill>
                </a:defRPr>
              </a:lvl1pPr>
            </a:lstStyle>
            <a:p>
              <a:r>
                <a:t>Trusted hypervisor </a:t>
              </a:r>
            </a:p>
          </p:txBody>
        </p:sp>
      </p:grpSp>
      <p:grpSp>
        <p:nvGrpSpPr>
          <p:cNvPr id="302" name="Group 302"/>
          <p:cNvGrpSpPr/>
          <p:nvPr/>
        </p:nvGrpSpPr>
        <p:grpSpPr>
          <a:xfrm>
            <a:off x="4714659" y="2654561"/>
            <a:ext cx="577421" cy="322235"/>
            <a:chOff x="0" y="0"/>
            <a:chExt cx="577419" cy="322233"/>
          </a:xfrm>
        </p:grpSpPr>
        <p:sp>
          <p:nvSpPr>
            <p:cNvPr id="300" name="Shape 300"/>
            <p:cNvSpPr/>
            <p:nvPr/>
          </p:nvSpPr>
          <p:spPr>
            <a:xfrm>
              <a:off x="0" y="0"/>
              <a:ext cx="577420" cy="322234"/>
            </a:xfrm>
            <a:prstGeom prst="rect">
              <a:avLst/>
            </a:prstGeom>
            <a:solidFill>
              <a:srgbClr val="7F8F11"/>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01" name="Shape 301"/>
            <p:cNvSpPr/>
            <p:nvPr/>
          </p:nvSpPr>
          <p:spPr>
            <a:xfrm>
              <a:off x="0" y="37048"/>
              <a:ext cx="577420" cy="2481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000">
                  <a:solidFill>
                    <a:schemeClr val="accent3">
                      <a:lumOff val="44000"/>
                    </a:schemeClr>
                  </a:solidFill>
                </a:defRPr>
              </a:pPr>
              <a:r>
                <a:t>Router</a:t>
              </a:r>
              <a:endParaRPr>
                <a:solidFill>
                  <a:srgbClr val="000099"/>
                </a:solidFill>
              </a:endParaRPr>
            </a:p>
            <a:p>
              <a:pPr algn="ctr">
                <a:lnSpc>
                  <a:spcPct val="80000"/>
                </a:lnSpc>
                <a:defRPr sz="1000">
                  <a:solidFill>
                    <a:schemeClr val="accent3">
                      <a:lumOff val="44000"/>
                    </a:schemeClr>
                  </a:solidFill>
                </a:defRPr>
              </a:pPr>
              <a:r>
                <a:t>Services</a:t>
              </a:r>
            </a:p>
          </p:txBody>
        </p:sp>
      </p:grpSp>
      <p:grpSp>
        <p:nvGrpSpPr>
          <p:cNvPr id="307" name="Group 307"/>
          <p:cNvGrpSpPr/>
          <p:nvPr/>
        </p:nvGrpSpPr>
        <p:grpSpPr>
          <a:xfrm>
            <a:off x="4623466" y="1311970"/>
            <a:ext cx="3368915" cy="751169"/>
            <a:chOff x="0" y="0"/>
            <a:chExt cx="3368913" cy="751167"/>
          </a:xfrm>
        </p:grpSpPr>
        <p:sp>
          <p:nvSpPr>
            <p:cNvPr id="303" name="Shape 303"/>
            <p:cNvSpPr/>
            <p:nvPr/>
          </p:nvSpPr>
          <p:spPr>
            <a:xfrm flipH="1">
              <a:off x="-1" y="-1"/>
              <a:ext cx="1694475" cy="751169"/>
            </a:xfrm>
            <a:prstGeom prst="line">
              <a:avLst/>
            </a:prstGeom>
            <a:noFill/>
            <a:ln w="9525" cap="flat">
              <a:solidFill>
                <a:srgbClr val="D9D9D9"/>
              </a:solidFill>
              <a:prstDash val="solid"/>
              <a:round/>
            </a:ln>
            <a:effectLst/>
          </p:spPr>
          <p:txBody>
            <a:bodyPr wrap="square" lIns="45719" tIns="45719" rIns="45719" bIns="45719" numCol="1" anchor="t">
              <a:noAutofit/>
            </a:bodyPr>
            <a:lstStyle/>
            <a:p>
              <a:endParaRPr/>
            </a:p>
          </p:txBody>
        </p:sp>
        <p:sp>
          <p:nvSpPr>
            <p:cNvPr id="304" name="Shape 304"/>
            <p:cNvSpPr/>
            <p:nvPr/>
          </p:nvSpPr>
          <p:spPr>
            <a:xfrm flipH="1">
              <a:off x="727394" y="0"/>
              <a:ext cx="973175" cy="751167"/>
            </a:xfrm>
            <a:prstGeom prst="line">
              <a:avLst/>
            </a:prstGeom>
            <a:noFill/>
            <a:ln w="9525" cap="flat">
              <a:solidFill>
                <a:srgbClr val="D9D9D9"/>
              </a:solidFill>
              <a:prstDash val="solid"/>
              <a:round/>
            </a:ln>
            <a:effectLst/>
          </p:spPr>
          <p:txBody>
            <a:bodyPr wrap="square" lIns="45719" tIns="45719" rIns="45719" bIns="45719" numCol="1" anchor="t">
              <a:noAutofit/>
            </a:bodyPr>
            <a:lstStyle/>
            <a:p>
              <a:endParaRPr/>
            </a:p>
          </p:txBody>
        </p:sp>
        <p:sp>
          <p:nvSpPr>
            <p:cNvPr id="305" name="Shape 305"/>
            <p:cNvSpPr/>
            <p:nvPr/>
          </p:nvSpPr>
          <p:spPr>
            <a:xfrm>
              <a:off x="1694473" y="-1"/>
              <a:ext cx="774340" cy="751169"/>
            </a:xfrm>
            <a:prstGeom prst="line">
              <a:avLst/>
            </a:prstGeom>
            <a:noFill/>
            <a:ln w="9525" cap="flat">
              <a:solidFill>
                <a:srgbClr val="D9D9D9"/>
              </a:solidFill>
              <a:prstDash val="solid"/>
              <a:round/>
            </a:ln>
            <a:effectLst/>
          </p:spPr>
          <p:txBody>
            <a:bodyPr wrap="square" lIns="45719" tIns="45719" rIns="45719" bIns="45719" numCol="1" anchor="t">
              <a:noAutofit/>
            </a:bodyPr>
            <a:lstStyle/>
            <a:p>
              <a:endParaRPr/>
            </a:p>
          </p:txBody>
        </p:sp>
        <p:sp>
          <p:nvSpPr>
            <p:cNvPr id="306" name="Shape 306"/>
            <p:cNvSpPr/>
            <p:nvPr/>
          </p:nvSpPr>
          <p:spPr>
            <a:xfrm>
              <a:off x="1703727" y="-1"/>
              <a:ext cx="1665187" cy="712568"/>
            </a:xfrm>
            <a:prstGeom prst="line">
              <a:avLst/>
            </a:prstGeom>
            <a:noFill/>
            <a:ln w="9525" cap="flat">
              <a:solidFill>
                <a:srgbClr val="D9D9D9"/>
              </a:solidFill>
              <a:prstDash val="solid"/>
              <a:round/>
            </a:ln>
            <a:effectLst/>
          </p:spPr>
          <p:txBody>
            <a:bodyPr wrap="square" lIns="45719" tIns="45719" rIns="45719" bIns="45719" numCol="1" anchor="t">
              <a:noAutofit/>
            </a:bodyPr>
            <a:lstStyle/>
            <a:p>
              <a:endParaRPr/>
            </a:p>
          </p:txBody>
        </p:sp>
      </p:grpSp>
      <p:grpSp>
        <p:nvGrpSpPr>
          <p:cNvPr id="310" name="Group 310"/>
          <p:cNvGrpSpPr/>
          <p:nvPr/>
        </p:nvGrpSpPr>
        <p:grpSpPr>
          <a:xfrm>
            <a:off x="7407315" y="2142863"/>
            <a:ext cx="1440161" cy="521442"/>
            <a:chOff x="0" y="0"/>
            <a:chExt cx="1440160" cy="521440"/>
          </a:xfrm>
        </p:grpSpPr>
        <p:sp>
          <p:nvSpPr>
            <p:cNvPr id="308" name="Shape 308"/>
            <p:cNvSpPr/>
            <p:nvPr/>
          </p:nvSpPr>
          <p:spPr>
            <a:xfrm>
              <a:off x="-1" y="0"/>
              <a:ext cx="1440162" cy="521441"/>
            </a:xfrm>
            <a:prstGeom prst="rect">
              <a:avLst/>
            </a:prstGeom>
            <a:solidFill>
              <a:srgbClr val="574984"/>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309" name="Shape 309"/>
            <p:cNvSpPr/>
            <p:nvPr/>
          </p:nvSpPr>
          <p:spPr>
            <a:xfrm>
              <a:off x="-1" y="0"/>
              <a:ext cx="1440162" cy="4600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p>
              <a:pPr>
                <a:lnSpc>
                  <a:spcPct val="80000"/>
                </a:lnSpc>
                <a:defRPr sz="1200">
                  <a:solidFill>
                    <a:schemeClr val="accent3">
                      <a:lumOff val="44000"/>
                    </a:schemeClr>
                  </a:solidFill>
                </a:defRPr>
              </a:pPr>
              <a:r>
                <a:t>Medicine </a:t>
              </a:r>
              <a:br/>
              <a:r>
                <a:t>cabinet</a:t>
              </a:r>
            </a:p>
          </p:txBody>
        </p:sp>
      </p:grpSp>
      <p:sp>
        <p:nvSpPr>
          <p:cNvPr id="311" name="Shape 311"/>
          <p:cNvSpPr/>
          <p:nvPr/>
        </p:nvSpPr>
        <p:spPr>
          <a:xfrm>
            <a:off x="2051719" y="3123457"/>
            <a:ext cx="415701" cy="89954"/>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000000"/>
            </a:solidFill>
            <a:headEnd type="triangle"/>
          </a:ln>
        </p:spPr>
        <p:txBody>
          <a:bodyPr lIns="72000" tIns="72000" rIns="72000" bIns="72000"/>
          <a:lstStyle/>
          <a:p>
            <a:pPr>
              <a:lnSpc>
                <a:spcPct val="80000"/>
              </a:lnSpc>
              <a:defRPr>
                <a:solidFill>
                  <a:srgbClr val="000099"/>
                </a:solidFill>
              </a:defRPr>
            </a:pPr>
            <a:endParaRPr/>
          </a:p>
        </p:txBody>
      </p:sp>
      <p:pic>
        <p:nvPicPr>
          <p:cNvPr id="312" name="image28.png" descr="C:\Users\majid.bemanian\AppData\Local\Microsoft\Windows\Temporary Internet Files\Content.IE5\ON0J3SBR\server-opt[1].jpg"/>
          <p:cNvPicPr>
            <a:picLocks noChangeAspect="1"/>
          </p:cNvPicPr>
          <p:nvPr/>
        </p:nvPicPr>
        <p:blipFill>
          <a:blip r:embed="rId3">
            <a:extLst/>
          </a:blip>
          <a:stretch>
            <a:fillRect/>
          </a:stretch>
        </p:blipFill>
        <p:spPr>
          <a:xfrm>
            <a:off x="1106615" y="3573662"/>
            <a:ext cx="574727" cy="768353"/>
          </a:xfrm>
          <a:prstGeom prst="rect">
            <a:avLst/>
          </a:prstGeom>
          <a:ln w="12700">
            <a:miter lim="400000"/>
          </a:ln>
        </p:spPr>
      </p:pic>
      <p:pic>
        <p:nvPicPr>
          <p:cNvPr id="313" name="image28.tif" descr="C:\Users\majid.bemanian\AppData\Local\Microsoft\Windows\Temporary Internet Files\Content.IE5\ON0J3SBR\server-opt[1].jpg"/>
          <p:cNvPicPr>
            <a:picLocks noChangeAspect="1"/>
          </p:cNvPicPr>
          <p:nvPr/>
        </p:nvPicPr>
        <p:blipFill>
          <a:blip r:embed="rId3">
            <a:extLst/>
          </a:blip>
          <a:stretch>
            <a:fillRect/>
          </a:stretch>
        </p:blipFill>
        <p:spPr>
          <a:xfrm>
            <a:off x="1259015" y="3726062"/>
            <a:ext cx="574727" cy="768353"/>
          </a:xfrm>
          <a:prstGeom prst="rect">
            <a:avLst/>
          </a:prstGeom>
          <a:ln w="12700">
            <a:miter lim="400000"/>
          </a:ln>
        </p:spPr>
      </p:pic>
      <p:grpSp>
        <p:nvGrpSpPr>
          <p:cNvPr id="316" name="Group 316"/>
          <p:cNvGrpSpPr/>
          <p:nvPr/>
        </p:nvGrpSpPr>
        <p:grpSpPr>
          <a:xfrm>
            <a:off x="566554" y="2333903"/>
            <a:ext cx="692462" cy="443082"/>
            <a:chOff x="0" y="0"/>
            <a:chExt cx="692460" cy="443080"/>
          </a:xfrm>
        </p:grpSpPr>
        <p:sp>
          <p:nvSpPr>
            <p:cNvPr id="314" name="Shape 314"/>
            <p:cNvSpPr/>
            <p:nvPr/>
          </p:nvSpPr>
          <p:spPr>
            <a:xfrm>
              <a:off x="-1" y="0"/>
              <a:ext cx="692462" cy="443081"/>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15" name="Shape 315"/>
            <p:cNvSpPr/>
            <p:nvPr/>
          </p:nvSpPr>
          <p:spPr>
            <a:xfrm>
              <a:off x="-1" y="63514"/>
              <a:ext cx="692462" cy="31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b="0">
                  <a:solidFill>
                    <a:schemeClr val="accent3">
                      <a:lumOff val="44000"/>
                    </a:schemeClr>
                  </a:solidFill>
                </a:defRPr>
              </a:lvl1pPr>
            </a:lstStyle>
            <a:p>
              <a:r>
                <a:t>Home security</a:t>
              </a:r>
            </a:p>
          </p:txBody>
        </p:sp>
      </p:grpSp>
      <p:sp>
        <p:nvSpPr>
          <p:cNvPr id="317" name="Shape 317"/>
          <p:cNvSpPr/>
          <p:nvPr/>
        </p:nvSpPr>
        <p:spPr>
          <a:xfrm>
            <a:off x="564916" y="1863471"/>
            <a:ext cx="1530529" cy="213463"/>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lgn="ctr">
              <a:defRPr sz="1000" b="0">
                <a:solidFill>
                  <a:srgbClr val="000000"/>
                </a:solidFill>
              </a:defRPr>
            </a:lvl1pPr>
          </a:lstStyle>
          <a:p>
            <a:r>
              <a:t>Operator / Cloud services</a:t>
            </a:r>
          </a:p>
        </p:txBody>
      </p:sp>
      <p:pic>
        <p:nvPicPr>
          <p:cNvPr id="318" name="image29.png" descr="C:\Users\majid.bemanian\AppData\Local\Microsoft\Windows\Temporary Internet Files\Content.IE5\459D7HEG\large-medicine-bottle-166.6-12314[1].gif"/>
          <p:cNvPicPr>
            <a:picLocks noChangeAspect="1"/>
          </p:cNvPicPr>
          <p:nvPr/>
        </p:nvPicPr>
        <p:blipFill>
          <a:blip r:embed="rId4">
            <a:extLst/>
          </a:blip>
          <a:stretch>
            <a:fillRect/>
          </a:stretch>
        </p:blipFill>
        <p:spPr>
          <a:xfrm>
            <a:off x="8532439" y="2162212"/>
            <a:ext cx="300447" cy="433144"/>
          </a:xfrm>
          <a:prstGeom prst="rect">
            <a:avLst/>
          </a:prstGeom>
          <a:ln w="12700">
            <a:miter lim="400000"/>
          </a:ln>
        </p:spPr>
      </p:pic>
      <p:pic>
        <p:nvPicPr>
          <p:cNvPr id="319" name="image30.jpg" descr="C:\Users\majid.bemanian\AppData\Local\Microsoft\Windows\Temporary Internet Files\Content.IE5\4NTFJK5Z\houston-tx[1].jpg"/>
          <p:cNvPicPr>
            <a:picLocks noChangeAspect="1"/>
          </p:cNvPicPr>
          <p:nvPr/>
        </p:nvPicPr>
        <p:blipFill>
          <a:blip r:embed="rId5">
            <a:extLst/>
          </a:blip>
          <a:stretch>
            <a:fillRect/>
          </a:stretch>
        </p:blipFill>
        <p:spPr>
          <a:xfrm>
            <a:off x="8379699" y="2750222"/>
            <a:ext cx="696057" cy="616659"/>
          </a:xfrm>
          <a:prstGeom prst="rect">
            <a:avLst/>
          </a:prstGeom>
          <a:ln w="12700">
            <a:miter lim="400000"/>
          </a:ln>
        </p:spPr>
      </p:pic>
      <p:pic>
        <p:nvPicPr>
          <p:cNvPr id="320" name="image31.jpg" descr="C:\Users\majid.bemanian\AppData\Local\Microsoft\Windows\Temporary Internet Files\Content.IE5\459D7HEG\hipertension-arterial[1].jpg"/>
          <p:cNvPicPr>
            <a:picLocks noChangeAspect="1"/>
          </p:cNvPicPr>
          <p:nvPr/>
        </p:nvPicPr>
        <p:blipFill>
          <a:blip r:embed="rId6">
            <a:extLst/>
          </a:blip>
          <a:srcRect r="18250"/>
          <a:stretch>
            <a:fillRect/>
          </a:stretch>
        </p:blipFill>
        <p:spPr>
          <a:xfrm>
            <a:off x="8442429" y="3495454"/>
            <a:ext cx="538832" cy="512806"/>
          </a:xfrm>
          <a:prstGeom prst="rect">
            <a:avLst/>
          </a:prstGeom>
          <a:ln w="12700">
            <a:miter lim="400000"/>
          </a:ln>
        </p:spPr>
      </p:pic>
      <p:pic>
        <p:nvPicPr>
          <p:cNvPr id="321" name="image32.jpg" descr="C:\Users\majid.bemanian\AppData\Local\Microsoft\Windows\Temporary Internet Files\Content.IE5\MCAOQ30Y\netflix_95117-L0x0[1].jpg"/>
          <p:cNvPicPr>
            <a:picLocks noChangeAspect="1"/>
          </p:cNvPicPr>
          <p:nvPr/>
        </p:nvPicPr>
        <p:blipFill>
          <a:blip r:embed="rId7">
            <a:extLst/>
          </a:blip>
          <a:stretch>
            <a:fillRect/>
          </a:stretch>
        </p:blipFill>
        <p:spPr>
          <a:xfrm>
            <a:off x="8363218" y="4260539"/>
            <a:ext cx="639669" cy="426446"/>
          </a:xfrm>
          <a:prstGeom prst="rect">
            <a:avLst/>
          </a:prstGeom>
          <a:ln w="12700">
            <a:miter lim="400000"/>
          </a:ln>
        </p:spPr>
      </p:pic>
      <p:grpSp>
        <p:nvGrpSpPr>
          <p:cNvPr id="324" name="Group 324"/>
          <p:cNvGrpSpPr/>
          <p:nvPr/>
        </p:nvGrpSpPr>
        <p:grpSpPr>
          <a:xfrm>
            <a:off x="1359259" y="2333903"/>
            <a:ext cx="692461" cy="443082"/>
            <a:chOff x="0" y="0"/>
            <a:chExt cx="692460" cy="443080"/>
          </a:xfrm>
        </p:grpSpPr>
        <p:sp>
          <p:nvSpPr>
            <p:cNvPr id="322" name="Shape 322"/>
            <p:cNvSpPr/>
            <p:nvPr/>
          </p:nvSpPr>
          <p:spPr>
            <a:xfrm>
              <a:off x="-1" y="0"/>
              <a:ext cx="692462" cy="443081"/>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23" name="Shape 323"/>
            <p:cNvSpPr/>
            <p:nvPr/>
          </p:nvSpPr>
          <p:spPr>
            <a:xfrm>
              <a:off x="-1" y="63514"/>
              <a:ext cx="692462" cy="3160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200" b="0">
                  <a:solidFill>
                    <a:schemeClr val="accent3">
                      <a:lumOff val="44000"/>
                    </a:schemeClr>
                  </a:solidFill>
                </a:defRPr>
              </a:pPr>
              <a:r>
                <a:t>Content</a:t>
              </a:r>
              <a:endParaRPr>
                <a:solidFill>
                  <a:srgbClr val="000099"/>
                </a:solidFill>
              </a:endParaRPr>
            </a:p>
            <a:p>
              <a:pPr algn="ctr">
                <a:lnSpc>
                  <a:spcPct val="80000"/>
                </a:lnSpc>
                <a:defRPr sz="1200" b="0">
                  <a:solidFill>
                    <a:schemeClr val="accent3">
                      <a:lumOff val="44000"/>
                    </a:schemeClr>
                  </a:solidFill>
                </a:defRPr>
              </a:pPr>
              <a:r>
                <a:t>delivery</a:t>
              </a:r>
            </a:p>
          </p:txBody>
        </p:sp>
      </p:grpSp>
      <p:grpSp>
        <p:nvGrpSpPr>
          <p:cNvPr id="327" name="Group 327"/>
          <p:cNvGrpSpPr/>
          <p:nvPr/>
        </p:nvGrpSpPr>
        <p:grpSpPr>
          <a:xfrm>
            <a:off x="566554" y="2853582"/>
            <a:ext cx="692462" cy="443082"/>
            <a:chOff x="0" y="0"/>
            <a:chExt cx="692460" cy="443080"/>
          </a:xfrm>
        </p:grpSpPr>
        <p:sp>
          <p:nvSpPr>
            <p:cNvPr id="325" name="Shape 325"/>
            <p:cNvSpPr/>
            <p:nvPr/>
          </p:nvSpPr>
          <p:spPr>
            <a:xfrm>
              <a:off x="-1" y="0"/>
              <a:ext cx="692462" cy="443081"/>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26" name="Shape 326"/>
            <p:cNvSpPr/>
            <p:nvPr/>
          </p:nvSpPr>
          <p:spPr>
            <a:xfrm>
              <a:off x="-1" y="135133"/>
              <a:ext cx="692462"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b="0">
                  <a:solidFill>
                    <a:schemeClr val="accent3">
                      <a:lumOff val="44000"/>
                    </a:schemeClr>
                  </a:solidFill>
                </a:defRPr>
              </a:lvl1pPr>
            </a:lstStyle>
            <a:p>
              <a:r>
                <a:t>Retail</a:t>
              </a:r>
            </a:p>
          </p:txBody>
        </p:sp>
      </p:grpSp>
      <p:grpSp>
        <p:nvGrpSpPr>
          <p:cNvPr id="330" name="Group 330"/>
          <p:cNvGrpSpPr/>
          <p:nvPr/>
        </p:nvGrpSpPr>
        <p:grpSpPr>
          <a:xfrm>
            <a:off x="1359259" y="2853582"/>
            <a:ext cx="692461" cy="443082"/>
            <a:chOff x="0" y="0"/>
            <a:chExt cx="692460" cy="443080"/>
          </a:xfrm>
        </p:grpSpPr>
        <p:sp>
          <p:nvSpPr>
            <p:cNvPr id="328" name="Shape 328"/>
            <p:cNvSpPr/>
            <p:nvPr/>
          </p:nvSpPr>
          <p:spPr>
            <a:xfrm>
              <a:off x="-1" y="0"/>
              <a:ext cx="692462" cy="443081"/>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29" name="Shape 329"/>
            <p:cNvSpPr/>
            <p:nvPr/>
          </p:nvSpPr>
          <p:spPr>
            <a:xfrm>
              <a:off x="-1" y="135133"/>
              <a:ext cx="692462"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b="0">
                  <a:solidFill>
                    <a:schemeClr val="accent3">
                      <a:lumOff val="44000"/>
                    </a:schemeClr>
                  </a:solidFill>
                </a:defRPr>
              </a:lvl1pPr>
            </a:lstStyle>
            <a:p>
              <a:r>
                <a:t>eHealth</a:t>
              </a:r>
            </a:p>
          </p:txBody>
        </p:sp>
      </p:grpSp>
      <p:pic>
        <p:nvPicPr>
          <p:cNvPr id="331" name="image33.jpg" descr="C:\Users\majid.bemanian\AppData\Local\Microsoft\Windows\Temporary Internet Files\Content.IE5\MCAOQ30Y\internet-things-ideas-100410902-primary.idge[1].jpg"/>
          <p:cNvPicPr>
            <a:picLocks noChangeAspect="1"/>
          </p:cNvPicPr>
          <p:nvPr/>
        </p:nvPicPr>
        <p:blipFill>
          <a:blip r:embed="rId8">
            <a:extLst/>
          </a:blip>
          <a:srcRect l="32760" t="12581" r="33085" b="5230"/>
          <a:stretch>
            <a:fillRect/>
          </a:stretch>
        </p:blipFill>
        <p:spPr>
          <a:xfrm>
            <a:off x="8336226" y="861407"/>
            <a:ext cx="421239" cy="675229"/>
          </a:xfrm>
          <a:prstGeom prst="rect">
            <a:avLst/>
          </a:prstGeom>
          <a:ln w="12700">
            <a:miter lim="400000"/>
          </a:ln>
        </p:spPr>
      </p:pic>
      <p:pic>
        <p:nvPicPr>
          <p:cNvPr id="332" name="image34.png" descr="C:\Users\majid.bemanian\AppData\Local\Microsoft\Windows\Temporary Internet Files\Content.IE5\3YN4JDQR\1330593065[1].png"/>
          <p:cNvPicPr>
            <a:picLocks noChangeAspect="1"/>
          </p:cNvPicPr>
          <p:nvPr/>
        </p:nvPicPr>
        <p:blipFill>
          <a:blip r:embed="rId9">
            <a:extLst/>
          </a:blip>
          <a:stretch>
            <a:fillRect/>
          </a:stretch>
        </p:blipFill>
        <p:spPr>
          <a:xfrm>
            <a:off x="4114977" y="792256"/>
            <a:ext cx="769579" cy="591979"/>
          </a:xfrm>
          <a:prstGeom prst="rect">
            <a:avLst/>
          </a:prstGeom>
          <a:ln w="12700">
            <a:miter lim="400000"/>
          </a:ln>
        </p:spPr>
      </p:pic>
      <p:sp>
        <p:nvSpPr>
          <p:cNvPr id="333" name="Shape 333"/>
          <p:cNvSpPr/>
          <p:nvPr/>
        </p:nvSpPr>
        <p:spPr>
          <a:xfrm>
            <a:off x="4879247" y="792255"/>
            <a:ext cx="3426379" cy="228561"/>
          </a:xfrm>
          <a:custGeom>
            <a:avLst/>
            <a:gdLst/>
            <a:ahLst/>
            <a:cxnLst>
              <a:cxn ang="0">
                <a:pos x="wd2" y="hd2"/>
              </a:cxn>
              <a:cxn ang="5400000">
                <a:pos x="wd2" y="hd2"/>
              </a:cxn>
              <a:cxn ang="10800000">
                <a:pos x="wd2" y="hd2"/>
              </a:cxn>
              <a:cxn ang="16200000">
                <a:pos x="wd2" y="hd2"/>
              </a:cxn>
            </a:cxnLst>
            <a:rect l="0" t="0" r="r" b="b"/>
            <a:pathLst>
              <a:path w="21194" h="21127" extrusionOk="0">
                <a:moveTo>
                  <a:pt x="0" y="8167"/>
                </a:moveTo>
                <a:cubicBezTo>
                  <a:pt x="2696" y="4598"/>
                  <a:pt x="5392" y="1030"/>
                  <a:pt x="8069" y="278"/>
                </a:cubicBezTo>
                <a:cubicBezTo>
                  <a:pt x="10747" y="-473"/>
                  <a:pt x="13883" y="184"/>
                  <a:pt x="16063" y="3659"/>
                </a:cubicBezTo>
                <a:cubicBezTo>
                  <a:pt x="18244" y="7134"/>
                  <a:pt x="21600" y="19061"/>
                  <a:pt x="21154" y="21127"/>
                </a:cubicBezTo>
              </a:path>
            </a:pathLst>
          </a:custGeom>
          <a:ln w="19050">
            <a:solidFill>
              <a:srgbClr val="006CB5"/>
            </a:solidFill>
            <a:headEnd type="triangle"/>
          </a:ln>
        </p:spPr>
        <p:txBody>
          <a:bodyPr lIns="72000" tIns="72000" rIns="72000" bIns="72000" anchor="ctr"/>
          <a:lstStyle/>
          <a:p>
            <a:pPr algn="ctr">
              <a:defRPr>
                <a:solidFill>
                  <a:schemeClr val="accent3">
                    <a:lumOff val="44000"/>
                  </a:schemeClr>
                </a:solidFill>
              </a:defRPr>
            </a:pPr>
            <a:endParaRPr/>
          </a:p>
        </p:txBody>
      </p:sp>
      <p:sp>
        <p:nvSpPr>
          <p:cNvPr id="334" name="Shape 334"/>
          <p:cNvSpPr/>
          <p:nvPr/>
        </p:nvSpPr>
        <p:spPr>
          <a:xfrm>
            <a:off x="6058854" y="754957"/>
            <a:ext cx="315849" cy="2269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solidFill>
                  <a:srgbClr val="5C5C5C"/>
                </a:solidFill>
              </a:defRPr>
            </a:lvl1pPr>
          </a:lstStyle>
          <a:p>
            <a:r>
              <a:t>PCI</a:t>
            </a:r>
          </a:p>
        </p:txBody>
      </p:sp>
      <p:sp>
        <p:nvSpPr>
          <p:cNvPr id="335" name="Shape 335"/>
          <p:cNvSpPr/>
          <p:nvPr/>
        </p:nvSpPr>
        <p:spPr>
          <a:xfrm>
            <a:off x="4870103" y="944655"/>
            <a:ext cx="3426379" cy="228561"/>
          </a:xfrm>
          <a:custGeom>
            <a:avLst/>
            <a:gdLst/>
            <a:ahLst/>
            <a:cxnLst>
              <a:cxn ang="0">
                <a:pos x="wd2" y="hd2"/>
              </a:cxn>
              <a:cxn ang="5400000">
                <a:pos x="wd2" y="hd2"/>
              </a:cxn>
              <a:cxn ang="10800000">
                <a:pos x="wd2" y="hd2"/>
              </a:cxn>
              <a:cxn ang="16200000">
                <a:pos x="wd2" y="hd2"/>
              </a:cxn>
            </a:cxnLst>
            <a:rect l="0" t="0" r="r" b="b"/>
            <a:pathLst>
              <a:path w="21194" h="21127" extrusionOk="0">
                <a:moveTo>
                  <a:pt x="0" y="8167"/>
                </a:moveTo>
                <a:cubicBezTo>
                  <a:pt x="2696" y="4598"/>
                  <a:pt x="5392" y="1030"/>
                  <a:pt x="8069" y="278"/>
                </a:cubicBezTo>
                <a:cubicBezTo>
                  <a:pt x="10747" y="-473"/>
                  <a:pt x="13883" y="184"/>
                  <a:pt x="16063" y="3659"/>
                </a:cubicBezTo>
                <a:cubicBezTo>
                  <a:pt x="18244" y="7134"/>
                  <a:pt x="21600" y="19061"/>
                  <a:pt x="21154" y="21127"/>
                </a:cubicBezTo>
              </a:path>
            </a:pathLst>
          </a:custGeom>
          <a:ln w="19050">
            <a:solidFill>
              <a:srgbClr val="006CB5"/>
            </a:solidFill>
            <a:headEnd type="triangle"/>
          </a:ln>
        </p:spPr>
        <p:txBody>
          <a:bodyPr lIns="72000" tIns="72000" rIns="72000" bIns="72000" anchor="ctr"/>
          <a:lstStyle/>
          <a:p>
            <a:pPr algn="ctr">
              <a:defRPr>
                <a:solidFill>
                  <a:schemeClr val="accent3">
                    <a:lumOff val="44000"/>
                  </a:schemeClr>
                </a:solidFill>
              </a:defRPr>
            </a:pPr>
            <a:endParaRPr/>
          </a:p>
        </p:txBody>
      </p:sp>
      <p:sp>
        <p:nvSpPr>
          <p:cNvPr id="336" name="Shape 336"/>
          <p:cNvSpPr/>
          <p:nvPr/>
        </p:nvSpPr>
        <p:spPr>
          <a:xfrm>
            <a:off x="4870103" y="1097055"/>
            <a:ext cx="3426379" cy="228561"/>
          </a:xfrm>
          <a:custGeom>
            <a:avLst/>
            <a:gdLst/>
            <a:ahLst/>
            <a:cxnLst>
              <a:cxn ang="0">
                <a:pos x="wd2" y="hd2"/>
              </a:cxn>
              <a:cxn ang="5400000">
                <a:pos x="wd2" y="hd2"/>
              </a:cxn>
              <a:cxn ang="10800000">
                <a:pos x="wd2" y="hd2"/>
              </a:cxn>
              <a:cxn ang="16200000">
                <a:pos x="wd2" y="hd2"/>
              </a:cxn>
            </a:cxnLst>
            <a:rect l="0" t="0" r="r" b="b"/>
            <a:pathLst>
              <a:path w="21194" h="21127" extrusionOk="0">
                <a:moveTo>
                  <a:pt x="0" y="8167"/>
                </a:moveTo>
                <a:cubicBezTo>
                  <a:pt x="2696" y="4598"/>
                  <a:pt x="5392" y="1030"/>
                  <a:pt x="8069" y="278"/>
                </a:cubicBezTo>
                <a:cubicBezTo>
                  <a:pt x="10747" y="-473"/>
                  <a:pt x="13883" y="184"/>
                  <a:pt x="16063" y="3659"/>
                </a:cubicBezTo>
                <a:cubicBezTo>
                  <a:pt x="18244" y="7134"/>
                  <a:pt x="21600" y="19061"/>
                  <a:pt x="21154" y="21127"/>
                </a:cubicBezTo>
              </a:path>
            </a:pathLst>
          </a:custGeom>
          <a:ln w="19050">
            <a:solidFill>
              <a:srgbClr val="006CB5"/>
            </a:solidFill>
            <a:headEnd type="triangle"/>
          </a:ln>
        </p:spPr>
        <p:txBody>
          <a:bodyPr lIns="72000" tIns="72000" rIns="72000" bIns="72000" anchor="ctr"/>
          <a:lstStyle/>
          <a:p>
            <a:pPr algn="ctr">
              <a:defRPr>
                <a:solidFill>
                  <a:schemeClr val="accent3">
                    <a:lumOff val="44000"/>
                  </a:schemeClr>
                </a:solidFill>
              </a:defRPr>
            </a:pPr>
            <a:endParaRPr/>
          </a:p>
        </p:txBody>
      </p:sp>
      <p:pic>
        <p:nvPicPr>
          <p:cNvPr id="337" name="image35.jpg" descr="C:\Users\majid.bemanian\AppData\Local\Microsoft\Windows\Temporary Internet Files\Content.IE5\4NTFJK5Z\SSL[1].jpg"/>
          <p:cNvPicPr>
            <a:picLocks noChangeAspect="1"/>
          </p:cNvPicPr>
          <p:nvPr/>
        </p:nvPicPr>
        <p:blipFill>
          <a:blip r:embed="rId10">
            <a:extLst/>
          </a:blip>
          <a:stretch>
            <a:fillRect/>
          </a:stretch>
        </p:blipFill>
        <p:spPr>
          <a:xfrm>
            <a:off x="4993502" y="767727"/>
            <a:ext cx="197426" cy="176929"/>
          </a:xfrm>
          <a:prstGeom prst="rect">
            <a:avLst/>
          </a:prstGeom>
          <a:ln w="12700">
            <a:miter lim="400000"/>
          </a:ln>
        </p:spPr>
      </p:pic>
      <p:pic>
        <p:nvPicPr>
          <p:cNvPr id="338" name="image35.jpg" descr="C:\Users\majid.bemanian\AppData\Local\Microsoft\Windows\Temporary Internet Files\Content.IE5\4NTFJK5Z\SSL[1].jpg"/>
          <p:cNvPicPr>
            <a:picLocks noChangeAspect="1"/>
          </p:cNvPicPr>
          <p:nvPr/>
        </p:nvPicPr>
        <p:blipFill>
          <a:blip r:embed="rId10">
            <a:extLst/>
          </a:blip>
          <a:stretch>
            <a:fillRect/>
          </a:stretch>
        </p:blipFill>
        <p:spPr>
          <a:xfrm>
            <a:off x="5145902" y="920128"/>
            <a:ext cx="197426" cy="176929"/>
          </a:xfrm>
          <a:prstGeom prst="rect">
            <a:avLst/>
          </a:prstGeom>
          <a:ln w="12700">
            <a:miter lim="400000"/>
          </a:ln>
        </p:spPr>
      </p:pic>
      <p:pic>
        <p:nvPicPr>
          <p:cNvPr id="339" name="image35.jpg" descr="C:\Users\majid.bemanian\AppData\Local\Microsoft\Windows\Temporary Internet Files\Content.IE5\4NTFJK5Z\SSL[1].jpg"/>
          <p:cNvPicPr>
            <a:picLocks noChangeAspect="1"/>
          </p:cNvPicPr>
          <p:nvPr/>
        </p:nvPicPr>
        <p:blipFill>
          <a:blip r:embed="rId10">
            <a:extLst/>
          </a:blip>
          <a:stretch>
            <a:fillRect/>
          </a:stretch>
        </p:blipFill>
        <p:spPr>
          <a:xfrm>
            <a:off x="5358479" y="1072528"/>
            <a:ext cx="197426" cy="176929"/>
          </a:xfrm>
          <a:prstGeom prst="rect">
            <a:avLst/>
          </a:prstGeom>
          <a:ln w="12700">
            <a:miter lim="400000"/>
          </a:ln>
        </p:spPr>
      </p:pic>
      <p:sp>
        <p:nvSpPr>
          <p:cNvPr id="340" name="Shape 340"/>
          <p:cNvSpPr/>
          <p:nvPr/>
        </p:nvSpPr>
        <p:spPr>
          <a:xfrm>
            <a:off x="5724357" y="591529"/>
            <a:ext cx="562904" cy="22698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solidFill>
                  <a:srgbClr val="5C5C5C"/>
                </a:solidFill>
              </a:defRPr>
            </a:lvl1pPr>
          </a:lstStyle>
          <a:p>
            <a:r>
              <a:t>eHealth</a:t>
            </a:r>
          </a:p>
        </p:txBody>
      </p:sp>
      <p:sp>
        <p:nvSpPr>
          <p:cNvPr id="341" name="Shape 341"/>
          <p:cNvSpPr/>
          <p:nvPr/>
        </p:nvSpPr>
        <p:spPr>
          <a:xfrm>
            <a:off x="6241703" y="906565"/>
            <a:ext cx="393364"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solidFill>
                  <a:srgbClr val="5C5C5C"/>
                </a:solidFill>
              </a:defRPr>
            </a:lvl1pPr>
          </a:lstStyle>
          <a:p>
            <a:r>
              <a:t>DRM</a:t>
            </a:r>
          </a:p>
        </p:txBody>
      </p:sp>
      <p:sp>
        <p:nvSpPr>
          <p:cNvPr id="342" name="Shape 342"/>
          <p:cNvSpPr/>
          <p:nvPr/>
        </p:nvSpPr>
        <p:spPr>
          <a:xfrm>
            <a:off x="4870103" y="1249455"/>
            <a:ext cx="3426379" cy="228561"/>
          </a:xfrm>
          <a:custGeom>
            <a:avLst/>
            <a:gdLst/>
            <a:ahLst/>
            <a:cxnLst>
              <a:cxn ang="0">
                <a:pos x="wd2" y="hd2"/>
              </a:cxn>
              <a:cxn ang="5400000">
                <a:pos x="wd2" y="hd2"/>
              </a:cxn>
              <a:cxn ang="10800000">
                <a:pos x="wd2" y="hd2"/>
              </a:cxn>
              <a:cxn ang="16200000">
                <a:pos x="wd2" y="hd2"/>
              </a:cxn>
            </a:cxnLst>
            <a:rect l="0" t="0" r="r" b="b"/>
            <a:pathLst>
              <a:path w="21194" h="21127" extrusionOk="0">
                <a:moveTo>
                  <a:pt x="0" y="8167"/>
                </a:moveTo>
                <a:cubicBezTo>
                  <a:pt x="2696" y="4598"/>
                  <a:pt x="5392" y="1030"/>
                  <a:pt x="8069" y="278"/>
                </a:cubicBezTo>
                <a:cubicBezTo>
                  <a:pt x="10747" y="-473"/>
                  <a:pt x="13883" y="184"/>
                  <a:pt x="16063" y="3659"/>
                </a:cubicBezTo>
                <a:cubicBezTo>
                  <a:pt x="18244" y="7134"/>
                  <a:pt x="21600" y="19061"/>
                  <a:pt x="21154" y="21127"/>
                </a:cubicBezTo>
              </a:path>
            </a:pathLst>
          </a:custGeom>
          <a:ln w="19050">
            <a:solidFill>
              <a:srgbClr val="006CB5"/>
            </a:solidFill>
            <a:headEnd type="triangle"/>
          </a:ln>
        </p:spPr>
        <p:txBody>
          <a:bodyPr lIns="72000" tIns="72000" rIns="72000" bIns="72000" anchor="ctr"/>
          <a:lstStyle/>
          <a:p>
            <a:pPr algn="ctr">
              <a:defRPr>
                <a:solidFill>
                  <a:schemeClr val="accent3">
                    <a:lumOff val="44000"/>
                  </a:schemeClr>
                </a:solidFill>
              </a:defRPr>
            </a:pPr>
            <a:endParaRPr/>
          </a:p>
        </p:txBody>
      </p:sp>
      <p:pic>
        <p:nvPicPr>
          <p:cNvPr id="343" name="image35.jpg" descr="C:\Users\majid.bemanian\AppData\Local\Microsoft\Windows\Temporary Internet Files\Content.IE5\4NTFJK5Z\SSL[1].jpg"/>
          <p:cNvPicPr>
            <a:picLocks noChangeAspect="1"/>
          </p:cNvPicPr>
          <p:nvPr/>
        </p:nvPicPr>
        <p:blipFill>
          <a:blip r:embed="rId10">
            <a:extLst/>
          </a:blip>
          <a:stretch>
            <a:fillRect/>
          </a:stretch>
        </p:blipFill>
        <p:spPr>
          <a:xfrm>
            <a:off x="5587079" y="1207307"/>
            <a:ext cx="197426" cy="176929"/>
          </a:xfrm>
          <a:prstGeom prst="rect">
            <a:avLst/>
          </a:prstGeom>
          <a:ln w="12700">
            <a:miter lim="400000"/>
          </a:ln>
        </p:spPr>
      </p:pic>
      <p:sp>
        <p:nvSpPr>
          <p:cNvPr id="344" name="Shape 344"/>
          <p:cNvSpPr/>
          <p:nvPr/>
        </p:nvSpPr>
        <p:spPr>
          <a:xfrm>
            <a:off x="6546504" y="1065389"/>
            <a:ext cx="605319" cy="2269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solidFill>
                  <a:srgbClr val="5C5C5C"/>
                </a:solidFill>
              </a:defRPr>
            </a:lvl1pPr>
          </a:lstStyle>
          <a:p>
            <a:r>
              <a:t>Security</a:t>
            </a:r>
          </a:p>
        </p:txBody>
      </p:sp>
      <p:sp>
        <p:nvSpPr>
          <p:cNvPr id="345" name="Shape 345"/>
          <p:cNvSpPr/>
          <p:nvPr/>
        </p:nvSpPr>
        <p:spPr>
          <a:xfrm>
            <a:off x="161928" y="4936225"/>
            <a:ext cx="127001"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defTabSz="779163">
              <a:lnSpc>
                <a:spcPct val="90000"/>
              </a:lnSpc>
              <a:tabLst>
                <a:tab pos="4394200" algn="r"/>
                <a:tab pos="8610600" algn="r"/>
                <a:tab pos="8788400" algn="r"/>
              </a:tabLst>
              <a:defRPr sz="800" b="0">
                <a:solidFill>
                  <a:schemeClr val="accent1"/>
                </a:solidFill>
              </a:defRPr>
            </a:pPr>
            <a:fld id="{86CB4B4D-7CA3-9044-876B-883B54F8677D}" type="slidenum">
              <a:t>11</a:t>
            </a:fld>
            <a:r>
              <a: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prstGeom prst="rect">
            <a:avLst/>
          </a:prstGeom>
        </p:spPr>
        <p:txBody>
          <a:bodyPr/>
          <a:lstStyle>
            <a:lvl1pPr defTabSz="731520">
              <a:defRPr sz="2240"/>
            </a:lvl1pPr>
          </a:lstStyle>
          <a:p>
            <a:r>
              <a:t>prpl Trust Continuum</a:t>
            </a:r>
          </a:p>
        </p:txBody>
      </p:sp>
      <p:pic>
        <p:nvPicPr>
          <p:cNvPr id="348" name="image42.png" descr="C:\Users\majid.bemanian\AppData\Local\Microsoft\Windows\Temporary Internet Files\Content.IE5\8YUWMNSU\717px-Light_bulb_icon.svg[1].png"/>
          <p:cNvPicPr>
            <a:picLocks noChangeAspect="1"/>
          </p:cNvPicPr>
          <p:nvPr/>
        </p:nvPicPr>
        <p:blipFill>
          <a:blip r:embed="rId2">
            <a:extLst/>
          </a:blip>
          <a:stretch>
            <a:fillRect/>
          </a:stretch>
        </p:blipFill>
        <p:spPr>
          <a:xfrm>
            <a:off x="4318472" y="2551094"/>
            <a:ext cx="228612" cy="328370"/>
          </a:xfrm>
          <a:prstGeom prst="rect">
            <a:avLst/>
          </a:prstGeom>
          <a:ln w="12700">
            <a:miter lim="400000"/>
          </a:ln>
        </p:spPr>
      </p:pic>
      <p:sp>
        <p:nvSpPr>
          <p:cNvPr id="349" name="Shape 349"/>
          <p:cNvSpPr>
            <a:spLocks noGrp="1"/>
          </p:cNvSpPr>
          <p:nvPr>
            <p:ph type="body" sz="quarter" idx="1"/>
          </p:nvPr>
        </p:nvSpPr>
        <p:spPr>
          <a:xfrm>
            <a:off x="236538" y="634752"/>
            <a:ext cx="5268665" cy="426013"/>
          </a:xfrm>
          <a:prstGeom prst="rect">
            <a:avLst/>
          </a:prstGeom>
        </p:spPr>
        <p:txBody>
          <a:bodyPr/>
          <a:lstStyle>
            <a:lvl1pPr marL="0" indent="0">
              <a:buSzTx/>
              <a:buNone/>
              <a:defRPr b="0" i="1">
                <a:solidFill>
                  <a:srgbClr val="006CB5"/>
                </a:solidFill>
              </a:defRPr>
            </a:lvl1pPr>
          </a:lstStyle>
          <a:p>
            <a:r>
              <a:t>Multiple concurrent trusted flows</a:t>
            </a:r>
          </a:p>
        </p:txBody>
      </p:sp>
      <p:grpSp>
        <p:nvGrpSpPr>
          <p:cNvPr id="352" name="Group 352"/>
          <p:cNvGrpSpPr/>
          <p:nvPr/>
        </p:nvGrpSpPr>
        <p:grpSpPr>
          <a:xfrm>
            <a:off x="2276744" y="2841780"/>
            <a:ext cx="942998" cy="764979"/>
            <a:chOff x="0" y="0"/>
            <a:chExt cx="942996" cy="764978"/>
          </a:xfrm>
        </p:grpSpPr>
        <p:sp>
          <p:nvSpPr>
            <p:cNvPr id="350" name="Shape 350"/>
            <p:cNvSpPr/>
            <p:nvPr/>
          </p:nvSpPr>
          <p:spPr>
            <a:xfrm>
              <a:off x="-1" y="-1"/>
              <a:ext cx="942998" cy="764980"/>
            </a:xfrm>
            <a:custGeom>
              <a:avLst/>
              <a:gdLst/>
              <a:ahLst/>
              <a:cxnLst>
                <a:cxn ang="0">
                  <a:pos x="wd2" y="hd2"/>
                </a:cxn>
                <a:cxn ang="5400000">
                  <a:pos x="wd2" y="hd2"/>
                </a:cxn>
                <a:cxn ang="10800000">
                  <a:pos x="wd2" y="hd2"/>
                </a:cxn>
                <a:cxn ang="16200000">
                  <a:pos x="wd2" y="hd2"/>
                </a:cxn>
              </a:cxnLst>
              <a:rect l="0" t="0" r="r" b="b"/>
              <a:pathLst>
                <a:path w="21599" h="21599" extrusionOk="0">
                  <a:moveTo>
                    <a:pt x="1949" y="7181"/>
                  </a:moveTo>
                  <a:cubicBezTo>
                    <a:pt x="841" y="7337"/>
                    <a:pt x="0" y="8614"/>
                    <a:pt x="0" y="10138"/>
                  </a:cubicBezTo>
                  <a:cubicBezTo>
                    <a:pt x="-1" y="11193"/>
                    <a:pt x="409" y="12170"/>
                    <a:pt x="1074" y="12703"/>
                  </a:cubicBezTo>
                  <a:lnTo>
                    <a:pt x="1063" y="12669"/>
                  </a:lnTo>
                  <a:cubicBezTo>
                    <a:pt x="685" y="13218"/>
                    <a:pt x="475" y="13941"/>
                    <a:pt x="475" y="14691"/>
                  </a:cubicBezTo>
                  <a:cubicBezTo>
                    <a:pt x="475" y="16327"/>
                    <a:pt x="1451" y="17652"/>
                    <a:pt x="2655" y="17652"/>
                  </a:cubicBezTo>
                  <a:cubicBezTo>
                    <a:pt x="2739" y="17652"/>
                    <a:pt x="2824" y="17645"/>
                    <a:pt x="2909" y="17631"/>
                  </a:cubicBezTo>
                  <a:lnTo>
                    <a:pt x="2897" y="17651"/>
                  </a:lnTo>
                  <a:cubicBezTo>
                    <a:pt x="3585" y="19290"/>
                    <a:pt x="4863" y="20302"/>
                    <a:pt x="6248" y="20302"/>
                  </a:cubicBezTo>
                  <a:cubicBezTo>
                    <a:pt x="6948" y="20301"/>
                    <a:pt x="7636" y="20041"/>
                    <a:pt x="8236" y="19548"/>
                  </a:cubicBezTo>
                  <a:lnTo>
                    <a:pt x="8230" y="19552"/>
                  </a:lnTo>
                  <a:cubicBezTo>
                    <a:pt x="8856" y="20831"/>
                    <a:pt x="9909" y="21599"/>
                    <a:pt x="11037" y="21599"/>
                  </a:cubicBezTo>
                  <a:cubicBezTo>
                    <a:pt x="12524" y="21598"/>
                    <a:pt x="13837" y="20269"/>
                    <a:pt x="14268" y="18326"/>
                  </a:cubicBezTo>
                  <a:lnTo>
                    <a:pt x="14271" y="18352"/>
                  </a:lnTo>
                  <a:cubicBezTo>
                    <a:pt x="14731" y="18742"/>
                    <a:pt x="15261" y="18949"/>
                    <a:pt x="15803" y="18949"/>
                  </a:cubicBezTo>
                  <a:cubicBezTo>
                    <a:pt x="17392" y="18948"/>
                    <a:pt x="18684" y="17207"/>
                    <a:pt x="18696" y="15046"/>
                  </a:cubicBezTo>
                  <a:lnTo>
                    <a:pt x="18691" y="15036"/>
                  </a:lnTo>
                  <a:cubicBezTo>
                    <a:pt x="20359" y="14711"/>
                    <a:pt x="21599" y="12766"/>
                    <a:pt x="21599" y="10473"/>
                  </a:cubicBezTo>
                  <a:cubicBezTo>
                    <a:pt x="21599" y="9457"/>
                    <a:pt x="21352" y="8470"/>
                    <a:pt x="20898" y="7664"/>
                  </a:cubicBezTo>
                  <a:lnTo>
                    <a:pt x="20891" y="7662"/>
                  </a:lnTo>
                  <a:cubicBezTo>
                    <a:pt x="21033" y="7209"/>
                    <a:pt x="21107" y="6722"/>
                    <a:pt x="21107" y="6229"/>
                  </a:cubicBezTo>
                  <a:cubicBezTo>
                    <a:pt x="21107" y="4588"/>
                    <a:pt x="20301" y="3150"/>
                    <a:pt x="19141" y="2719"/>
                  </a:cubicBezTo>
                  <a:lnTo>
                    <a:pt x="19150" y="2712"/>
                  </a:lnTo>
                  <a:cubicBezTo>
                    <a:pt x="18942" y="1142"/>
                    <a:pt x="17935" y="0"/>
                    <a:pt x="16760" y="0"/>
                  </a:cubicBezTo>
                  <a:cubicBezTo>
                    <a:pt x="16045" y="-1"/>
                    <a:pt x="15368" y="426"/>
                    <a:pt x="14906" y="1165"/>
                  </a:cubicBezTo>
                  <a:lnTo>
                    <a:pt x="14910" y="1170"/>
                  </a:lnTo>
                  <a:cubicBezTo>
                    <a:pt x="14498" y="432"/>
                    <a:pt x="13856" y="0"/>
                    <a:pt x="13175" y="0"/>
                  </a:cubicBezTo>
                  <a:cubicBezTo>
                    <a:pt x="12348" y="-1"/>
                    <a:pt x="11591" y="637"/>
                    <a:pt x="11222" y="1645"/>
                  </a:cubicBezTo>
                  <a:lnTo>
                    <a:pt x="11230" y="1694"/>
                  </a:lnTo>
                  <a:cubicBezTo>
                    <a:pt x="10731" y="1024"/>
                    <a:pt x="10059" y="650"/>
                    <a:pt x="9359" y="650"/>
                  </a:cubicBezTo>
                  <a:cubicBezTo>
                    <a:pt x="8373" y="649"/>
                    <a:pt x="7467" y="1391"/>
                    <a:pt x="7004" y="2578"/>
                  </a:cubicBezTo>
                  <a:lnTo>
                    <a:pt x="6996" y="2602"/>
                  </a:lnTo>
                  <a:cubicBezTo>
                    <a:pt x="6478" y="2189"/>
                    <a:pt x="5889" y="1972"/>
                    <a:pt x="5288" y="1972"/>
                  </a:cubicBezTo>
                  <a:cubicBezTo>
                    <a:pt x="3423" y="1972"/>
                    <a:pt x="1912" y="4029"/>
                    <a:pt x="1912" y="6568"/>
                  </a:cubicBezTo>
                  <a:cubicBezTo>
                    <a:pt x="1911" y="6775"/>
                    <a:pt x="1922" y="6982"/>
                    <a:pt x="1942" y="7187"/>
                  </a:cubicBezTo>
                  <a:close/>
                </a:path>
              </a:pathLst>
            </a:custGeom>
            <a:solidFill>
              <a:srgbClr val="ADA3CD"/>
            </a:solidFill>
            <a:ln w="12700" cap="flat">
              <a:noFill/>
              <a:miter lim="400000"/>
            </a:ln>
            <a:effectLst/>
          </p:spPr>
          <p:txBody>
            <a:bodyPr wrap="square" lIns="72000" tIns="72000" rIns="72000" bIns="72000" numCol="1" anchor="ctr">
              <a:noAutofit/>
            </a:bodyPr>
            <a:lstStyle/>
            <a:p>
              <a:pPr algn="ctr">
                <a:defRPr sz="1100">
                  <a:solidFill>
                    <a:srgbClr val="444444"/>
                  </a:solidFill>
                </a:defRPr>
              </a:pPr>
              <a:endParaRPr/>
            </a:p>
          </p:txBody>
        </p:sp>
        <p:sp>
          <p:nvSpPr>
            <p:cNvPr id="351" name="Shape 351"/>
            <p:cNvSpPr/>
            <p:nvPr/>
          </p:nvSpPr>
          <p:spPr>
            <a:xfrm>
              <a:off x="129986" y="290899"/>
              <a:ext cx="616090" cy="147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100">
                  <a:solidFill>
                    <a:srgbClr val="444444"/>
                  </a:solidFill>
                </a:defRPr>
              </a:lvl1pPr>
            </a:lstStyle>
            <a:p>
              <a:r>
                <a:t>Internet</a:t>
              </a:r>
            </a:p>
          </p:txBody>
        </p:sp>
      </p:grpSp>
      <p:sp>
        <p:nvSpPr>
          <p:cNvPr id="353" name="Shape 353"/>
          <p:cNvSpPr/>
          <p:nvPr/>
        </p:nvSpPr>
        <p:spPr>
          <a:xfrm flipH="1">
            <a:off x="1556665" y="1926046"/>
            <a:ext cx="1" cy="854418"/>
          </a:xfrm>
          <a:prstGeom prst="line">
            <a:avLst/>
          </a:prstGeom>
          <a:ln w="19050">
            <a:solidFill>
              <a:srgbClr val="444444"/>
            </a:solidFill>
            <a:headEnd type="triangle"/>
          </a:ln>
        </p:spPr>
        <p:txBody>
          <a:bodyPr lIns="45719" rIns="45719"/>
          <a:lstStyle/>
          <a:p>
            <a:endParaRPr/>
          </a:p>
        </p:txBody>
      </p:sp>
      <p:sp>
        <p:nvSpPr>
          <p:cNvPr id="354" name="Shape 354"/>
          <p:cNvSpPr/>
          <p:nvPr/>
        </p:nvSpPr>
        <p:spPr>
          <a:xfrm>
            <a:off x="3401869" y="501520"/>
            <a:ext cx="5652121" cy="976555"/>
          </a:xfrm>
          <a:prstGeom prst="triangle">
            <a:avLst/>
          </a:prstGeom>
          <a:solidFill>
            <a:srgbClr val="F2F2F2"/>
          </a:solidFill>
          <a:ln w="38100">
            <a:solidFill>
              <a:srgbClr val="5A5A5A"/>
            </a:solidFill>
          </a:ln>
          <a:effectLst>
            <a:outerShdw blurRad="101600" dist="88900" dir="2700000" rotWithShape="0">
              <a:srgbClr val="262626">
                <a:alpha val="20000"/>
              </a:srgbClr>
            </a:outerShdw>
          </a:effectLst>
        </p:spPr>
        <p:txBody>
          <a:bodyPr lIns="72000" tIns="72000" rIns="72000" bIns="72000" anchor="ctr"/>
          <a:lstStyle/>
          <a:p>
            <a:pPr algn="ctr">
              <a:lnSpc>
                <a:spcPct val="80000"/>
              </a:lnSpc>
              <a:defRPr sz="1600">
                <a:solidFill>
                  <a:schemeClr val="accent3">
                    <a:lumOff val="44000"/>
                  </a:schemeClr>
                </a:solidFill>
              </a:defRPr>
            </a:pPr>
            <a:endParaRPr/>
          </a:p>
        </p:txBody>
      </p:sp>
      <p:sp>
        <p:nvSpPr>
          <p:cNvPr id="355" name="Shape 355"/>
          <p:cNvSpPr/>
          <p:nvPr/>
        </p:nvSpPr>
        <p:spPr>
          <a:xfrm>
            <a:off x="3414062" y="1478074"/>
            <a:ext cx="5639929" cy="3240360"/>
          </a:xfrm>
          <a:prstGeom prst="rect">
            <a:avLst/>
          </a:prstGeom>
          <a:solidFill>
            <a:srgbClr val="F2F2F2"/>
          </a:solidFill>
          <a:ln w="38100">
            <a:solidFill>
              <a:srgbClr val="5A5A5A"/>
            </a:solidFill>
          </a:ln>
        </p:spPr>
        <p:txBody>
          <a:bodyPr lIns="72000" tIns="72000" rIns="72000" bIns="72000" anchor="ctr"/>
          <a:lstStyle/>
          <a:p>
            <a:pPr algn="ctr">
              <a:lnSpc>
                <a:spcPct val="80000"/>
              </a:lnSpc>
              <a:defRPr sz="1600">
                <a:solidFill>
                  <a:schemeClr val="accent3">
                    <a:lumOff val="44000"/>
                  </a:schemeClr>
                </a:solidFill>
              </a:defRPr>
            </a:pPr>
            <a:endParaRPr/>
          </a:p>
        </p:txBody>
      </p:sp>
      <p:grpSp>
        <p:nvGrpSpPr>
          <p:cNvPr id="358" name="Group 358"/>
          <p:cNvGrpSpPr/>
          <p:nvPr/>
        </p:nvGrpSpPr>
        <p:grpSpPr>
          <a:xfrm>
            <a:off x="418201" y="2765088"/>
            <a:ext cx="1665186" cy="1201817"/>
            <a:chOff x="0" y="0"/>
            <a:chExt cx="1665184" cy="1201816"/>
          </a:xfrm>
        </p:grpSpPr>
        <p:sp>
          <p:nvSpPr>
            <p:cNvPr id="356" name="Shape 356"/>
            <p:cNvSpPr/>
            <p:nvPr/>
          </p:nvSpPr>
          <p:spPr>
            <a:xfrm>
              <a:off x="0" y="0"/>
              <a:ext cx="1665185" cy="1201817"/>
            </a:xfrm>
            <a:prstGeom prst="rect">
              <a:avLst/>
            </a:prstGeom>
            <a:solidFill>
              <a:srgbClr val="7BCAFF"/>
            </a:solidFill>
            <a:ln w="12700" cap="flat">
              <a:noFill/>
              <a:miter lim="400000"/>
            </a:ln>
            <a:effectLst/>
          </p:spPr>
          <p:txBody>
            <a:bodyPr wrap="square" lIns="72000" tIns="72000" rIns="72000" bIns="72000" numCol="1" anchor="t">
              <a:noAutofit/>
            </a:bodyPr>
            <a:lstStyle/>
            <a:p>
              <a:pPr algn="ctr">
                <a:lnSpc>
                  <a:spcPct val="80000"/>
                </a:lnSpc>
                <a:defRPr>
                  <a:solidFill>
                    <a:srgbClr val="000099"/>
                  </a:solidFill>
                </a:defRPr>
              </a:pPr>
              <a:endParaRPr/>
            </a:p>
          </p:txBody>
        </p:sp>
        <p:sp>
          <p:nvSpPr>
            <p:cNvPr id="357" name="Shape 357"/>
            <p:cNvSpPr/>
            <p:nvPr/>
          </p:nvSpPr>
          <p:spPr>
            <a:xfrm>
              <a:off x="0" y="0"/>
              <a:ext cx="1665185" cy="316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gn="ctr">
                <a:lnSpc>
                  <a:spcPct val="80000"/>
                </a:lnSpc>
                <a:defRPr sz="1200">
                  <a:solidFill>
                    <a:srgbClr val="444444"/>
                  </a:solidFill>
                </a:defRPr>
              </a:lvl1pPr>
            </a:lstStyle>
            <a:p>
              <a:r>
                <a:t>Operator</a:t>
              </a:r>
            </a:p>
          </p:txBody>
        </p:sp>
      </p:grpSp>
      <p:sp>
        <p:nvSpPr>
          <p:cNvPr id="359" name="Shape 359"/>
          <p:cNvSpPr/>
          <p:nvPr/>
        </p:nvSpPr>
        <p:spPr>
          <a:xfrm>
            <a:off x="3743750" y="2057687"/>
            <a:ext cx="2448430" cy="1786080"/>
          </a:xfrm>
          <a:prstGeom prst="rect">
            <a:avLst/>
          </a:prstGeom>
          <a:solidFill>
            <a:srgbClr val="808080"/>
          </a:solidFill>
          <a:ln w="19050">
            <a:solidFill>
              <a:srgbClr val="BDBDBD"/>
            </a:solidFill>
          </a:ln>
        </p:spPr>
        <p:txBody>
          <a:bodyPr lIns="72000" tIns="72000" rIns="72000" bIns="72000" anchor="ctr"/>
          <a:lstStyle/>
          <a:p>
            <a:pPr algn="ctr">
              <a:lnSpc>
                <a:spcPct val="80000"/>
              </a:lnSpc>
              <a:defRPr sz="1000">
                <a:solidFill>
                  <a:schemeClr val="accent3">
                    <a:lumOff val="44000"/>
                  </a:schemeClr>
                </a:solidFill>
              </a:defRPr>
            </a:pPr>
            <a:endParaRPr/>
          </a:p>
        </p:txBody>
      </p:sp>
      <p:grpSp>
        <p:nvGrpSpPr>
          <p:cNvPr id="362" name="Group 362"/>
          <p:cNvGrpSpPr/>
          <p:nvPr/>
        </p:nvGrpSpPr>
        <p:grpSpPr>
          <a:xfrm>
            <a:off x="3581889" y="2879015"/>
            <a:ext cx="319268" cy="165618"/>
            <a:chOff x="0" y="0"/>
            <a:chExt cx="319266" cy="165616"/>
          </a:xfrm>
        </p:grpSpPr>
        <p:sp>
          <p:nvSpPr>
            <p:cNvPr id="360" name="Shape 360"/>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361" name="Shape 361"/>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sp>
        <p:nvSpPr>
          <p:cNvPr id="363" name="Shape 363"/>
          <p:cNvSpPr/>
          <p:nvPr/>
        </p:nvSpPr>
        <p:spPr>
          <a:xfrm>
            <a:off x="3870319" y="2800792"/>
            <a:ext cx="2273365" cy="540723"/>
          </a:xfrm>
          <a:prstGeom prst="rect">
            <a:avLst/>
          </a:prstGeom>
          <a:solidFill>
            <a:srgbClr val="006CB5"/>
          </a:solidFill>
          <a:ln w="12700">
            <a:miter lim="400000"/>
          </a:ln>
        </p:spPr>
        <p:txBody>
          <a:bodyPr lIns="72000" tIns="72000" rIns="72000" bIns="72000" anchor="ctr"/>
          <a:lstStyle/>
          <a:p>
            <a:pPr algn="ctr">
              <a:lnSpc>
                <a:spcPct val="80000"/>
              </a:lnSpc>
              <a:defRPr sz="1200" b="0">
                <a:solidFill>
                  <a:schemeClr val="accent3">
                    <a:lumOff val="44000"/>
                  </a:schemeClr>
                </a:solidFill>
              </a:defRPr>
            </a:pPr>
            <a:endParaRPr/>
          </a:p>
        </p:txBody>
      </p:sp>
      <p:pic>
        <p:nvPicPr>
          <p:cNvPr id="364" name="image27.tif" descr="https://encrypted-tbn1.gstatic.com/images?q=tbn:ANd9GcRSA6IioXhApHFe4aGIJafe5z64undyxOSW9UNSfx1CbMO-Lb7tcw"/>
          <p:cNvPicPr>
            <a:picLocks noChangeAspect="1"/>
          </p:cNvPicPr>
          <p:nvPr/>
        </p:nvPicPr>
        <p:blipFill>
          <a:blip r:embed="rId3">
            <a:extLst/>
          </a:blip>
          <a:stretch>
            <a:fillRect/>
          </a:stretch>
        </p:blipFill>
        <p:spPr>
          <a:xfrm>
            <a:off x="3414062" y="2639590"/>
            <a:ext cx="362271" cy="271354"/>
          </a:xfrm>
          <a:prstGeom prst="rect">
            <a:avLst/>
          </a:prstGeom>
          <a:ln w="12700">
            <a:miter lim="400000"/>
          </a:ln>
        </p:spPr>
      </p:pic>
      <p:sp>
        <p:nvSpPr>
          <p:cNvPr id="365" name="Shape 365"/>
          <p:cNvSpPr/>
          <p:nvPr/>
        </p:nvSpPr>
        <p:spPr>
          <a:xfrm flipV="1">
            <a:off x="5252156" y="1883347"/>
            <a:ext cx="2" cy="165618"/>
          </a:xfrm>
          <a:prstGeom prst="line">
            <a:avLst/>
          </a:prstGeom>
          <a:ln w="28575">
            <a:solidFill>
              <a:srgbClr val="00B0F0"/>
            </a:solidFill>
          </a:ln>
        </p:spPr>
        <p:txBody>
          <a:bodyPr lIns="45719" rIns="45719"/>
          <a:lstStyle/>
          <a:p>
            <a:endParaRPr/>
          </a:p>
        </p:txBody>
      </p:sp>
      <p:grpSp>
        <p:nvGrpSpPr>
          <p:cNvPr id="368" name="Group 368"/>
          <p:cNvGrpSpPr/>
          <p:nvPr/>
        </p:nvGrpSpPr>
        <p:grpSpPr>
          <a:xfrm>
            <a:off x="4477663" y="3386518"/>
            <a:ext cx="1084447" cy="386946"/>
            <a:chOff x="0" y="0"/>
            <a:chExt cx="1084446" cy="386945"/>
          </a:xfrm>
        </p:grpSpPr>
        <p:sp>
          <p:nvSpPr>
            <p:cNvPr id="366" name="Shape 366"/>
            <p:cNvSpPr/>
            <p:nvPr/>
          </p:nvSpPr>
          <p:spPr>
            <a:xfrm>
              <a:off x="-1" y="-1"/>
              <a:ext cx="1084448" cy="386947"/>
            </a:xfrm>
            <a:prstGeom prst="rect">
              <a:avLst/>
            </a:prstGeom>
            <a:solidFill>
              <a:srgbClr val="444444"/>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67" name="Shape 367"/>
            <p:cNvSpPr/>
            <p:nvPr/>
          </p:nvSpPr>
          <p:spPr>
            <a:xfrm>
              <a:off x="-1" y="29494"/>
              <a:ext cx="1084448" cy="3279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External Memory</a:t>
              </a:r>
              <a:endParaRPr>
                <a:solidFill>
                  <a:srgbClr val="000099"/>
                </a:solidFill>
              </a:endParaRPr>
            </a:p>
            <a:p>
              <a:pPr algn="ctr">
                <a:lnSpc>
                  <a:spcPct val="80000"/>
                </a:lnSpc>
                <a:defRPr sz="900">
                  <a:solidFill>
                    <a:schemeClr val="accent3">
                      <a:lumOff val="44000"/>
                    </a:schemeClr>
                  </a:solidFill>
                </a:defRPr>
              </a:pPr>
              <a:r>
                <a:t>DDR, Flash, …</a:t>
              </a:r>
              <a:endParaRPr>
                <a:solidFill>
                  <a:srgbClr val="000099"/>
                </a:solidFill>
              </a:endParaRPr>
            </a:p>
            <a:p>
              <a:pPr algn="ctr">
                <a:lnSpc>
                  <a:spcPct val="80000"/>
                </a:lnSpc>
                <a:defRPr sz="900">
                  <a:solidFill>
                    <a:schemeClr val="accent3">
                      <a:lumOff val="44000"/>
                    </a:schemeClr>
                  </a:solidFill>
                </a:defRPr>
              </a:pPr>
              <a:r>
                <a:t>(.bin, .data)</a:t>
              </a:r>
            </a:p>
          </p:txBody>
        </p:sp>
      </p:grpSp>
      <p:grpSp>
        <p:nvGrpSpPr>
          <p:cNvPr id="371" name="Group 371"/>
          <p:cNvGrpSpPr/>
          <p:nvPr/>
        </p:nvGrpSpPr>
        <p:grpSpPr>
          <a:xfrm>
            <a:off x="5652120" y="3143258"/>
            <a:ext cx="411474" cy="173737"/>
            <a:chOff x="0" y="0"/>
            <a:chExt cx="411472" cy="173736"/>
          </a:xfrm>
        </p:grpSpPr>
        <p:sp>
          <p:nvSpPr>
            <p:cNvPr id="369" name="Shape 369"/>
            <p:cNvSpPr/>
            <p:nvPr/>
          </p:nvSpPr>
          <p:spPr>
            <a:xfrm>
              <a:off x="0" y="-1"/>
              <a:ext cx="411473" cy="173738"/>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70" name="Shape 370"/>
            <p:cNvSpPr/>
            <p:nvPr/>
          </p:nvSpPr>
          <p:spPr>
            <a:xfrm>
              <a:off x="0" y="19095"/>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Crypto</a:t>
              </a:r>
            </a:p>
          </p:txBody>
        </p:sp>
      </p:grpSp>
      <p:grpSp>
        <p:nvGrpSpPr>
          <p:cNvPr id="374" name="Group 374"/>
          <p:cNvGrpSpPr/>
          <p:nvPr/>
        </p:nvGrpSpPr>
        <p:grpSpPr>
          <a:xfrm>
            <a:off x="3901156" y="2864541"/>
            <a:ext cx="2201014" cy="236999"/>
            <a:chOff x="0" y="0"/>
            <a:chExt cx="2201012" cy="236998"/>
          </a:xfrm>
        </p:grpSpPr>
        <p:sp>
          <p:nvSpPr>
            <p:cNvPr id="372" name="Shape 372"/>
            <p:cNvSpPr/>
            <p:nvPr/>
          </p:nvSpPr>
          <p:spPr>
            <a:xfrm>
              <a:off x="0" y="-1"/>
              <a:ext cx="2201013" cy="237000"/>
            </a:xfrm>
            <a:prstGeom prst="rect">
              <a:avLst/>
            </a:prstGeom>
            <a:solidFill>
              <a:srgbClr val="005188"/>
            </a:solidFill>
            <a:ln w="12700" cap="flat">
              <a:noFill/>
              <a:miter lim="400000"/>
            </a:ln>
            <a:effectLst/>
          </p:spPr>
          <p:txBody>
            <a:bodyPr wrap="square" lIns="72000" tIns="72000" rIns="72000" bIns="72000" numCol="1" anchor="ctr">
              <a:noAutofit/>
            </a:bodyPr>
            <a:lstStyle/>
            <a:p>
              <a:pPr>
                <a:lnSpc>
                  <a:spcPct val="80000"/>
                </a:lnSpc>
                <a:defRPr sz="1000" b="0">
                  <a:solidFill>
                    <a:schemeClr val="accent3">
                      <a:lumOff val="44000"/>
                    </a:schemeClr>
                  </a:solidFill>
                </a:defRPr>
              </a:pPr>
              <a:endParaRPr/>
            </a:p>
          </p:txBody>
        </p:sp>
        <p:sp>
          <p:nvSpPr>
            <p:cNvPr id="373" name="Shape 373"/>
            <p:cNvSpPr/>
            <p:nvPr/>
          </p:nvSpPr>
          <p:spPr>
            <a:xfrm>
              <a:off x="0" y="50726"/>
              <a:ext cx="220101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nSpc>
                  <a:spcPct val="80000"/>
                </a:lnSpc>
                <a:defRPr sz="1000" b="0">
                  <a:solidFill>
                    <a:schemeClr val="accent3">
                      <a:lumOff val="44000"/>
                    </a:schemeClr>
                  </a:solidFill>
                </a:defRPr>
              </a:lvl1pPr>
            </a:lstStyle>
            <a:p>
              <a:r>
                <a:t>                                 MIPS</a:t>
              </a:r>
            </a:p>
          </p:txBody>
        </p:sp>
      </p:grpSp>
      <p:grpSp>
        <p:nvGrpSpPr>
          <p:cNvPr id="377" name="Group 377"/>
          <p:cNvGrpSpPr/>
          <p:nvPr/>
        </p:nvGrpSpPr>
        <p:grpSpPr>
          <a:xfrm>
            <a:off x="4790597" y="3148013"/>
            <a:ext cx="411474" cy="168983"/>
            <a:chOff x="0" y="0"/>
            <a:chExt cx="411472" cy="168981"/>
          </a:xfrm>
        </p:grpSpPr>
        <p:sp>
          <p:nvSpPr>
            <p:cNvPr id="375" name="Shape 375"/>
            <p:cNvSpPr/>
            <p:nvPr/>
          </p:nvSpPr>
          <p:spPr>
            <a:xfrm>
              <a:off x="0" y="0"/>
              <a:ext cx="411473" cy="168982"/>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sz="1000" b="0">
                  <a:solidFill>
                    <a:schemeClr val="accent3">
                      <a:lumOff val="44000"/>
                    </a:schemeClr>
                  </a:solidFill>
                </a:defRPr>
              </a:pPr>
              <a:endParaRPr/>
            </a:p>
          </p:txBody>
        </p:sp>
        <p:sp>
          <p:nvSpPr>
            <p:cNvPr id="376" name="Shape 376"/>
            <p:cNvSpPr/>
            <p:nvPr/>
          </p:nvSpPr>
          <p:spPr>
            <a:xfrm>
              <a:off x="0" y="16718"/>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Comm</a:t>
              </a:r>
            </a:p>
          </p:txBody>
        </p:sp>
      </p:grpSp>
      <p:sp>
        <p:nvSpPr>
          <p:cNvPr id="378" name="Shape 378"/>
          <p:cNvSpPr/>
          <p:nvPr/>
        </p:nvSpPr>
        <p:spPr>
          <a:xfrm>
            <a:off x="4149472" y="1838113"/>
            <a:ext cx="767971" cy="213463"/>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lgn="ctr">
              <a:defRPr sz="1000">
                <a:solidFill>
                  <a:srgbClr val="444444"/>
                </a:solidFill>
              </a:defRPr>
            </a:lvl1pPr>
          </a:lstStyle>
          <a:p>
            <a:r>
              <a:t>CPE / HGW</a:t>
            </a:r>
          </a:p>
        </p:txBody>
      </p:sp>
      <p:grpSp>
        <p:nvGrpSpPr>
          <p:cNvPr id="381" name="Group 381"/>
          <p:cNvGrpSpPr/>
          <p:nvPr/>
        </p:nvGrpSpPr>
        <p:grpSpPr>
          <a:xfrm>
            <a:off x="3870319" y="2188228"/>
            <a:ext cx="521209" cy="365761"/>
            <a:chOff x="0" y="0"/>
            <a:chExt cx="521208" cy="365760"/>
          </a:xfrm>
        </p:grpSpPr>
        <p:sp>
          <p:nvSpPr>
            <p:cNvPr id="379" name="Shape 379"/>
            <p:cNvSpPr/>
            <p:nvPr/>
          </p:nvSpPr>
          <p:spPr>
            <a:xfrm>
              <a:off x="-1" y="-1"/>
              <a:ext cx="521210" cy="365762"/>
            </a:xfrm>
            <a:prstGeom prst="rect">
              <a:avLst/>
            </a:prstGeom>
            <a:solidFill>
              <a:srgbClr val="CB4E95"/>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80" name="Shape 380"/>
            <p:cNvSpPr/>
            <p:nvPr/>
          </p:nvSpPr>
          <p:spPr>
            <a:xfrm>
              <a:off x="-1" y="70075"/>
              <a:ext cx="521210" cy="225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TAM</a:t>
              </a:r>
              <a:endParaRPr>
                <a:solidFill>
                  <a:srgbClr val="000099"/>
                </a:solidFill>
              </a:endParaRPr>
            </a:p>
            <a:p>
              <a:pPr algn="ctr">
                <a:lnSpc>
                  <a:spcPct val="80000"/>
                </a:lnSpc>
                <a:defRPr sz="900">
                  <a:solidFill>
                    <a:schemeClr val="accent3">
                      <a:lumOff val="44000"/>
                    </a:schemeClr>
                  </a:solidFill>
                </a:defRPr>
              </a:pPr>
              <a:r>
                <a:t>Client</a:t>
              </a:r>
            </a:p>
          </p:txBody>
        </p:sp>
      </p:grpSp>
      <p:grpSp>
        <p:nvGrpSpPr>
          <p:cNvPr id="386" name="Group 386"/>
          <p:cNvGrpSpPr/>
          <p:nvPr/>
        </p:nvGrpSpPr>
        <p:grpSpPr>
          <a:xfrm>
            <a:off x="3896923" y="3386520"/>
            <a:ext cx="461808" cy="405046"/>
            <a:chOff x="-1" y="0"/>
            <a:chExt cx="461807" cy="405044"/>
          </a:xfrm>
        </p:grpSpPr>
        <p:sp>
          <p:nvSpPr>
            <p:cNvPr id="382" name="Shape 382"/>
            <p:cNvSpPr/>
            <p:nvPr/>
          </p:nvSpPr>
          <p:spPr>
            <a:xfrm>
              <a:off x="-1" y="0"/>
              <a:ext cx="461807" cy="405045"/>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CB4E95"/>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83" name="Shape 383"/>
            <p:cNvSpPr/>
            <p:nvPr/>
          </p:nvSpPr>
          <p:spPr>
            <a:xfrm>
              <a:off x="-1" y="-1"/>
              <a:ext cx="461808" cy="101263"/>
            </a:xfrm>
            <a:prstGeom prst="ellipse">
              <a:avLst/>
            </a:prstGeom>
            <a:solidFill>
              <a:schemeClr val="accent3">
                <a:lumOff val="44000"/>
                <a:alpha val="40000"/>
              </a:schemeClr>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84" name="Shape 384"/>
            <p:cNvSpPr/>
            <p:nvPr/>
          </p:nvSpPr>
          <p:spPr>
            <a:xfrm>
              <a:off x="-2" y="0"/>
              <a:ext cx="461808" cy="405045"/>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9525" cap="flat">
              <a:solidFill>
                <a:srgbClr val="F2F2F2"/>
              </a:solidFill>
              <a:prstDash val="solid"/>
              <a:round/>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385" name="Shape 385"/>
            <p:cNvSpPr/>
            <p:nvPr/>
          </p:nvSpPr>
          <p:spPr>
            <a:xfrm>
              <a:off x="0" y="115033"/>
              <a:ext cx="461805" cy="2256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Secure</a:t>
              </a:r>
              <a:endParaRPr>
                <a:solidFill>
                  <a:srgbClr val="000099"/>
                </a:solidFill>
              </a:endParaRPr>
            </a:p>
            <a:p>
              <a:pPr algn="ctr">
                <a:lnSpc>
                  <a:spcPct val="80000"/>
                </a:lnSpc>
                <a:defRPr sz="900">
                  <a:solidFill>
                    <a:schemeClr val="accent3">
                      <a:lumOff val="44000"/>
                    </a:schemeClr>
                  </a:solidFill>
                </a:defRPr>
              </a:pPr>
              <a:r>
                <a:t>Storage</a:t>
              </a:r>
            </a:p>
          </p:txBody>
        </p:sp>
      </p:grpSp>
      <p:grpSp>
        <p:nvGrpSpPr>
          <p:cNvPr id="389" name="Group 389"/>
          <p:cNvGrpSpPr/>
          <p:nvPr/>
        </p:nvGrpSpPr>
        <p:grpSpPr>
          <a:xfrm>
            <a:off x="3948391" y="3143258"/>
            <a:ext cx="411474" cy="173737"/>
            <a:chOff x="0" y="0"/>
            <a:chExt cx="411472" cy="173736"/>
          </a:xfrm>
        </p:grpSpPr>
        <p:sp>
          <p:nvSpPr>
            <p:cNvPr id="387" name="Shape 387"/>
            <p:cNvSpPr/>
            <p:nvPr/>
          </p:nvSpPr>
          <p:spPr>
            <a:xfrm>
              <a:off x="0" y="-1"/>
              <a:ext cx="411473" cy="173738"/>
            </a:xfrm>
            <a:prstGeom prst="rect">
              <a:avLst/>
            </a:prstGeom>
            <a:solidFill>
              <a:srgbClr val="005188"/>
            </a:solidFill>
            <a:ln w="12700" cap="flat">
              <a:noFill/>
              <a:miter lim="400000"/>
            </a:ln>
            <a:effectLst/>
          </p:spPr>
          <p:txBody>
            <a:bodyPr wrap="square" lIns="72000" tIns="72000" rIns="72000" bIns="72000" numCol="1" anchor="ctr">
              <a:noAutofit/>
            </a:bodyPr>
            <a:lstStyle/>
            <a:p>
              <a:pPr algn="ctr">
                <a:lnSpc>
                  <a:spcPct val="80000"/>
                </a:lnSpc>
                <a:defRPr sz="1000" b="0">
                  <a:solidFill>
                    <a:schemeClr val="accent3">
                      <a:lumOff val="44000"/>
                    </a:schemeClr>
                  </a:solidFill>
                </a:defRPr>
              </a:pPr>
              <a:endParaRPr/>
            </a:p>
          </p:txBody>
        </p:sp>
        <p:sp>
          <p:nvSpPr>
            <p:cNvPr id="388" name="Shape 388"/>
            <p:cNvSpPr/>
            <p:nvPr/>
          </p:nvSpPr>
          <p:spPr>
            <a:xfrm>
              <a:off x="0" y="19095"/>
              <a:ext cx="411473" cy="135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RoT</a:t>
              </a:r>
            </a:p>
          </p:txBody>
        </p:sp>
      </p:grpSp>
      <p:sp>
        <p:nvSpPr>
          <p:cNvPr id="390" name="Shape 390"/>
          <p:cNvSpPr/>
          <p:nvPr/>
        </p:nvSpPr>
        <p:spPr>
          <a:xfrm>
            <a:off x="3121185" y="2873438"/>
            <a:ext cx="415701" cy="89954"/>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444444"/>
            </a:solidFill>
            <a:headEnd type="triangle"/>
          </a:ln>
        </p:spPr>
        <p:txBody>
          <a:bodyPr lIns="72000" tIns="72000" rIns="72000" bIns="72000"/>
          <a:lstStyle/>
          <a:p>
            <a:pPr>
              <a:lnSpc>
                <a:spcPct val="80000"/>
              </a:lnSpc>
              <a:defRPr>
                <a:solidFill>
                  <a:srgbClr val="444444"/>
                </a:solidFill>
              </a:defRPr>
            </a:pPr>
            <a:endParaRPr/>
          </a:p>
        </p:txBody>
      </p:sp>
      <p:grpSp>
        <p:nvGrpSpPr>
          <p:cNvPr id="393" name="Group 393"/>
          <p:cNvGrpSpPr/>
          <p:nvPr/>
        </p:nvGrpSpPr>
        <p:grpSpPr>
          <a:xfrm>
            <a:off x="7133052" y="2121137"/>
            <a:ext cx="319268" cy="165618"/>
            <a:chOff x="0" y="0"/>
            <a:chExt cx="319266" cy="165616"/>
          </a:xfrm>
        </p:grpSpPr>
        <p:sp>
          <p:nvSpPr>
            <p:cNvPr id="391" name="Shape 391"/>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392" name="Shape 392"/>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394" name="image27.tif" descr="https://encrypted-tbn1.gstatic.com/images?q=tbn:ANd9GcRSA6IioXhApHFe4aGIJafe5z64undyxOSW9UNSfx1CbMO-Lb7tcw"/>
          <p:cNvPicPr>
            <a:picLocks noChangeAspect="1"/>
          </p:cNvPicPr>
          <p:nvPr/>
        </p:nvPicPr>
        <p:blipFill>
          <a:blip r:embed="rId3">
            <a:extLst/>
          </a:blip>
          <a:stretch>
            <a:fillRect/>
          </a:stretch>
        </p:blipFill>
        <p:spPr>
          <a:xfrm>
            <a:off x="6962995" y="1881712"/>
            <a:ext cx="362271" cy="271354"/>
          </a:xfrm>
          <a:prstGeom prst="rect">
            <a:avLst/>
          </a:prstGeom>
          <a:ln w="12700">
            <a:miter lim="400000"/>
          </a:ln>
        </p:spPr>
      </p:pic>
      <p:grpSp>
        <p:nvGrpSpPr>
          <p:cNvPr id="397" name="Group 397"/>
          <p:cNvGrpSpPr/>
          <p:nvPr/>
        </p:nvGrpSpPr>
        <p:grpSpPr>
          <a:xfrm>
            <a:off x="7127322" y="2732763"/>
            <a:ext cx="319268" cy="165618"/>
            <a:chOff x="0" y="0"/>
            <a:chExt cx="319266" cy="165616"/>
          </a:xfrm>
        </p:grpSpPr>
        <p:sp>
          <p:nvSpPr>
            <p:cNvPr id="395" name="Shape 395"/>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396" name="Shape 396"/>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398" name="image27.tif" descr="https://encrypted-tbn1.gstatic.com/images?q=tbn:ANd9GcRSA6IioXhApHFe4aGIJafe5z64undyxOSW9UNSfx1CbMO-Lb7tcw"/>
          <p:cNvPicPr>
            <a:picLocks noChangeAspect="1"/>
          </p:cNvPicPr>
          <p:nvPr/>
        </p:nvPicPr>
        <p:blipFill>
          <a:blip r:embed="rId3">
            <a:extLst/>
          </a:blip>
          <a:stretch>
            <a:fillRect/>
          </a:stretch>
        </p:blipFill>
        <p:spPr>
          <a:xfrm>
            <a:off x="6957265" y="2493336"/>
            <a:ext cx="362271" cy="271354"/>
          </a:xfrm>
          <a:prstGeom prst="rect">
            <a:avLst/>
          </a:prstGeom>
          <a:ln w="12700">
            <a:miter lim="400000"/>
          </a:ln>
        </p:spPr>
      </p:pic>
      <p:grpSp>
        <p:nvGrpSpPr>
          <p:cNvPr id="401" name="Group 401"/>
          <p:cNvGrpSpPr/>
          <p:nvPr/>
        </p:nvGrpSpPr>
        <p:grpSpPr>
          <a:xfrm>
            <a:off x="7127322" y="3427690"/>
            <a:ext cx="319268" cy="165618"/>
            <a:chOff x="0" y="0"/>
            <a:chExt cx="319266" cy="165616"/>
          </a:xfrm>
        </p:grpSpPr>
        <p:sp>
          <p:nvSpPr>
            <p:cNvPr id="399" name="Shape 399"/>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400" name="Shape 400"/>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402" name="image27.tif" descr="https://encrypted-tbn1.gstatic.com/images?q=tbn:ANd9GcRSA6IioXhApHFe4aGIJafe5z64undyxOSW9UNSfx1CbMO-Lb7tcw"/>
          <p:cNvPicPr>
            <a:picLocks noChangeAspect="1"/>
          </p:cNvPicPr>
          <p:nvPr/>
        </p:nvPicPr>
        <p:blipFill>
          <a:blip r:embed="rId3">
            <a:extLst/>
          </a:blip>
          <a:stretch>
            <a:fillRect/>
          </a:stretch>
        </p:blipFill>
        <p:spPr>
          <a:xfrm>
            <a:off x="6957265" y="3188263"/>
            <a:ext cx="362271" cy="271354"/>
          </a:xfrm>
          <a:prstGeom prst="rect">
            <a:avLst/>
          </a:prstGeom>
          <a:ln w="12700">
            <a:miter lim="400000"/>
          </a:ln>
        </p:spPr>
      </p:pic>
      <p:grpSp>
        <p:nvGrpSpPr>
          <p:cNvPr id="405" name="Group 405"/>
          <p:cNvGrpSpPr/>
          <p:nvPr/>
        </p:nvGrpSpPr>
        <p:grpSpPr>
          <a:xfrm>
            <a:off x="7362310" y="2538341"/>
            <a:ext cx="1440161" cy="649923"/>
            <a:chOff x="0" y="0"/>
            <a:chExt cx="1440160" cy="649922"/>
          </a:xfrm>
        </p:grpSpPr>
        <p:sp>
          <p:nvSpPr>
            <p:cNvPr id="403" name="Shape 403"/>
            <p:cNvSpPr/>
            <p:nvPr/>
          </p:nvSpPr>
          <p:spPr>
            <a:xfrm>
              <a:off x="-1" y="-1"/>
              <a:ext cx="1440162" cy="649924"/>
            </a:xfrm>
            <a:prstGeom prst="rect">
              <a:avLst/>
            </a:prstGeom>
            <a:solidFill>
              <a:srgbClr val="7BCAFF"/>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404" name="Shape 404"/>
            <p:cNvSpPr/>
            <p:nvPr/>
          </p:nvSpPr>
          <p:spPr>
            <a:xfrm>
              <a:off x="-1" y="-1"/>
              <a:ext cx="1440162" cy="291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100">
                  <a:solidFill>
                    <a:srgbClr val="444444"/>
                  </a:solidFill>
                </a:defRPr>
              </a:lvl1pPr>
            </a:lstStyle>
            <a:p>
              <a:r>
                <a:t>Appliances</a:t>
              </a:r>
            </a:p>
          </p:txBody>
        </p:sp>
      </p:grpSp>
      <p:grpSp>
        <p:nvGrpSpPr>
          <p:cNvPr id="408" name="Group 408"/>
          <p:cNvGrpSpPr/>
          <p:nvPr/>
        </p:nvGrpSpPr>
        <p:grpSpPr>
          <a:xfrm>
            <a:off x="7362310" y="3277239"/>
            <a:ext cx="1440161" cy="631106"/>
            <a:chOff x="0" y="0"/>
            <a:chExt cx="1440160" cy="631104"/>
          </a:xfrm>
        </p:grpSpPr>
        <p:sp>
          <p:nvSpPr>
            <p:cNvPr id="406" name="Shape 406"/>
            <p:cNvSpPr/>
            <p:nvPr/>
          </p:nvSpPr>
          <p:spPr>
            <a:xfrm>
              <a:off x="-1" y="0"/>
              <a:ext cx="1440162" cy="631105"/>
            </a:xfrm>
            <a:prstGeom prst="rect">
              <a:avLst/>
            </a:prstGeom>
            <a:solidFill>
              <a:srgbClr val="7766AB"/>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407" name="Shape 407"/>
            <p:cNvSpPr/>
            <p:nvPr/>
          </p:nvSpPr>
          <p:spPr>
            <a:xfrm>
              <a:off x="-1" y="0"/>
              <a:ext cx="1440162" cy="291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100">
                  <a:solidFill>
                    <a:schemeClr val="accent3">
                      <a:lumOff val="44000"/>
                    </a:schemeClr>
                  </a:solidFill>
                </a:defRPr>
              </a:lvl1pPr>
            </a:lstStyle>
            <a:p>
              <a:r>
                <a:t>Instruments</a:t>
              </a:r>
            </a:p>
          </p:txBody>
        </p:sp>
      </p:grpSp>
      <p:grpSp>
        <p:nvGrpSpPr>
          <p:cNvPr id="411" name="Group 411"/>
          <p:cNvGrpSpPr/>
          <p:nvPr/>
        </p:nvGrpSpPr>
        <p:grpSpPr>
          <a:xfrm>
            <a:off x="7127322" y="4102765"/>
            <a:ext cx="319268" cy="165618"/>
            <a:chOff x="0" y="0"/>
            <a:chExt cx="319266" cy="165616"/>
          </a:xfrm>
        </p:grpSpPr>
        <p:sp>
          <p:nvSpPr>
            <p:cNvPr id="409" name="Shape 409"/>
            <p:cNvSpPr/>
            <p:nvPr/>
          </p:nvSpPr>
          <p:spPr>
            <a:xfrm>
              <a:off x="0" y="165616"/>
              <a:ext cx="319267" cy="1"/>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sp>
          <p:nvSpPr>
            <p:cNvPr id="410" name="Shape 410"/>
            <p:cNvSpPr/>
            <p:nvPr/>
          </p:nvSpPr>
          <p:spPr>
            <a:xfrm flipV="1">
              <a:off x="-1" y="0"/>
              <a:ext cx="2" cy="165617"/>
            </a:xfrm>
            <a:prstGeom prst="line">
              <a:avLst/>
            </a:prstGeom>
            <a:noFill/>
            <a:ln w="28575" cap="flat">
              <a:solidFill>
                <a:srgbClr val="00B0F0"/>
              </a:solidFill>
              <a:prstDash val="solid"/>
              <a:round/>
            </a:ln>
            <a:effectLst/>
          </p:spPr>
          <p:txBody>
            <a:bodyPr wrap="square" lIns="45719" tIns="45719" rIns="45719" bIns="45719" numCol="1" anchor="t">
              <a:noAutofit/>
            </a:bodyPr>
            <a:lstStyle/>
            <a:p>
              <a:endParaRPr/>
            </a:p>
          </p:txBody>
        </p:sp>
      </p:grpSp>
      <p:pic>
        <p:nvPicPr>
          <p:cNvPr id="412" name="image27.tif" descr="https://encrypted-tbn1.gstatic.com/images?q=tbn:ANd9GcRSA6IioXhApHFe4aGIJafe5z64undyxOSW9UNSfx1CbMO-Lb7tcw"/>
          <p:cNvPicPr>
            <a:picLocks noChangeAspect="1"/>
          </p:cNvPicPr>
          <p:nvPr/>
        </p:nvPicPr>
        <p:blipFill>
          <a:blip r:embed="rId3">
            <a:extLst/>
          </a:blip>
          <a:stretch>
            <a:fillRect/>
          </a:stretch>
        </p:blipFill>
        <p:spPr>
          <a:xfrm>
            <a:off x="6957265" y="3863338"/>
            <a:ext cx="362271" cy="271355"/>
          </a:xfrm>
          <a:prstGeom prst="rect">
            <a:avLst/>
          </a:prstGeom>
          <a:ln w="12700">
            <a:miter lim="400000"/>
          </a:ln>
        </p:spPr>
      </p:pic>
      <p:grpSp>
        <p:nvGrpSpPr>
          <p:cNvPr id="415" name="Group 415"/>
          <p:cNvGrpSpPr/>
          <p:nvPr/>
        </p:nvGrpSpPr>
        <p:grpSpPr>
          <a:xfrm>
            <a:off x="7362310" y="3952314"/>
            <a:ext cx="1440161" cy="631106"/>
            <a:chOff x="0" y="0"/>
            <a:chExt cx="1440160" cy="631104"/>
          </a:xfrm>
        </p:grpSpPr>
        <p:sp>
          <p:nvSpPr>
            <p:cNvPr id="413" name="Shape 413"/>
            <p:cNvSpPr/>
            <p:nvPr/>
          </p:nvSpPr>
          <p:spPr>
            <a:xfrm>
              <a:off x="-1" y="0"/>
              <a:ext cx="1440162" cy="631105"/>
            </a:xfrm>
            <a:prstGeom prst="rect">
              <a:avLst/>
            </a:prstGeom>
            <a:solidFill>
              <a:srgbClr val="00365B"/>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414" name="Shape 414"/>
            <p:cNvSpPr/>
            <p:nvPr/>
          </p:nvSpPr>
          <p:spPr>
            <a:xfrm>
              <a:off x="-1" y="0"/>
              <a:ext cx="1440162" cy="291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lvl1pPr>
                <a:lnSpc>
                  <a:spcPct val="80000"/>
                </a:lnSpc>
                <a:defRPr sz="1100">
                  <a:solidFill>
                    <a:schemeClr val="accent3">
                      <a:lumOff val="44000"/>
                    </a:schemeClr>
                  </a:solidFill>
                </a:defRPr>
              </a:lvl1pPr>
            </a:lstStyle>
            <a:p>
              <a:r>
                <a:t>Home Security</a:t>
              </a:r>
            </a:p>
          </p:txBody>
        </p:sp>
      </p:grpSp>
      <p:pic>
        <p:nvPicPr>
          <p:cNvPr id="416" name="image27.tif" descr="https://encrypted-tbn1.gstatic.com/images?q=tbn:ANd9GcRSA6IioXhApHFe4aGIJafe5z64undyxOSW9UNSfx1CbMO-Lb7tcw"/>
          <p:cNvPicPr>
            <a:picLocks noChangeAspect="1"/>
          </p:cNvPicPr>
          <p:nvPr/>
        </p:nvPicPr>
        <p:blipFill>
          <a:blip r:embed="rId3">
            <a:extLst/>
          </a:blip>
          <a:stretch>
            <a:fillRect/>
          </a:stretch>
        </p:blipFill>
        <p:spPr>
          <a:xfrm>
            <a:off x="5071021" y="1657326"/>
            <a:ext cx="362271" cy="271354"/>
          </a:xfrm>
          <a:prstGeom prst="rect">
            <a:avLst/>
          </a:prstGeom>
          <a:ln w="12700">
            <a:miter lim="400000"/>
          </a:ln>
        </p:spPr>
      </p:pic>
      <p:grpSp>
        <p:nvGrpSpPr>
          <p:cNvPr id="419" name="Group 419"/>
          <p:cNvGrpSpPr/>
          <p:nvPr/>
        </p:nvGrpSpPr>
        <p:grpSpPr>
          <a:xfrm>
            <a:off x="3870319" y="2540539"/>
            <a:ext cx="2276857" cy="279547"/>
            <a:chOff x="0" y="0"/>
            <a:chExt cx="2276855" cy="279545"/>
          </a:xfrm>
        </p:grpSpPr>
        <p:sp>
          <p:nvSpPr>
            <p:cNvPr id="417" name="Shape 417"/>
            <p:cNvSpPr/>
            <p:nvPr/>
          </p:nvSpPr>
          <p:spPr>
            <a:xfrm>
              <a:off x="0" y="58132"/>
              <a:ext cx="2276856" cy="163282"/>
            </a:xfrm>
            <a:prstGeom prst="rect">
              <a:avLst/>
            </a:prstGeom>
            <a:solidFill>
              <a:schemeClr val="accent1"/>
            </a:solidFill>
            <a:ln w="12700" cap="flat">
              <a:noFill/>
              <a:miter lim="400000"/>
            </a:ln>
            <a:effectLst>
              <a:outerShdw blurRad="101600" dist="88900" dir="2700000" rotWithShape="0">
                <a:srgbClr val="262626">
                  <a:alpha val="20000"/>
                </a:srgbClr>
              </a:outerShdw>
            </a:effectLst>
          </p:spPr>
          <p:txBody>
            <a:bodyPr wrap="square" lIns="72000" tIns="72000" rIns="72000" bIns="72000" numCol="1" anchor="ctr">
              <a:noAutofit/>
            </a:bodyPr>
            <a:lstStyle/>
            <a:p>
              <a:pPr>
                <a:lnSpc>
                  <a:spcPct val="80000"/>
                </a:lnSpc>
                <a:defRPr>
                  <a:solidFill>
                    <a:srgbClr val="000099"/>
                  </a:solidFill>
                </a:defRPr>
              </a:pPr>
              <a:endParaRPr/>
            </a:p>
          </p:txBody>
        </p:sp>
        <p:sp>
          <p:nvSpPr>
            <p:cNvPr id="418" name="Shape 418"/>
            <p:cNvSpPr/>
            <p:nvPr/>
          </p:nvSpPr>
          <p:spPr>
            <a:xfrm>
              <a:off x="0" y="-1"/>
              <a:ext cx="2276856" cy="279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lvl1pPr>
                <a:lnSpc>
                  <a:spcPct val="80000"/>
                </a:lnSpc>
                <a:defRPr sz="1000">
                  <a:solidFill>
                    <a:schemeClr val="accent3">
                      <a:lumOff val="44000"/>
                    </a:schemeClr>
                  </a:solidFill>
                </a:defRPr>
              </a:lvl1pPr>
            </a:lstStyle>
            <a:p>
              <a:r>
                <a:t>              Hypervisor</a:t>
              </a:r>
            </a:p>
          </p:txBody>
        </p:sp>
      </p:grpSp>
      <p:grpSp>
        <p:nvGrpSpPr>
          <p:cNvPr id="422" name="Group 422"/>
          <p:cNvGrpSpPr/>
          <p:nvPr/>
        </p:nvGrpSpPr>
        <p:grpSpPr>
          <a:xfrm>
            <a:off x="4455836" y="2188228"/>
            <a:ext cx="521209" cy="365761"/>
            <a:chOff x="0" y="0"/>
            <a:chExt cx="521208" cy="365760"/>
          </a:xfrm>
        </p:grpSpPr>
        <p:sp>
          <p:nvSpPr>
            <p:cNvPr id="420" name="Shape 420"/>
            <p:cNvSpPr/>
            <p:nvPr/>
          </p:nvSpPr>
          <p:spPr>
            <a:xfrm>
              <a:off x="-1" y="-1"/>
              <a:ext cx="521210" cy="365762"/>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421" name="Shape 421"/>
            <p:cNvSpPr/>
            <p:nvPr/>
          </p:nvSpPr>
          <p:spPr>
            <a:xfrm>
              <a:off x="-1" y="18901"/>
              <a:ext cx="521210" cy="327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REE</a:t>
              </a:r>
              <a:endParaRPr>
                <a:solidFill>
                  <a:srgbClr val="000099"/>
                </a:solidFill>
              </a:endParaRPr>
            </a:p>
            <a:p>
              <a:pPr algn="ctr">
                <a:lnSpc>
                  <a:spcPct val="80000"/>
                </a:lnSpc>
                <a:defRPr sz="900">
                  <a:solidFill>
                    <a:schemeClr val="accent3">
                      <a:lumOff val="44000"/>
                    </a:schemeClr>
                  </a:solidFill>
                </a:defRPr>
              </a:pPr>
              <a:r>
                <a:t>Router</a:t>
              </a:r>
              <a:endParaRPr>
                <a:solidFill>
                  <a:srgbClr val="000099"/>
                </a:solidFill>
              </a:endParaRPr>
            </a:p>
            <a:p>
              <a:pPr algn="ctr">
                <a:lnSpc>
                  <a:spcPct val="80000"/>
                </a:lnSpc>
                <a:defRPr sz="900">
                  <a:solidFill>
                    <a:schemeClr val="accent3">
                      <a:lumOff val="44000"/>
                    </a:schemeClr>
                  </a:solidFill>
                </a:defRPr>
              </a:pPr>
              <a:r>
                <a:t>Services</a:t>
              </a:r>
            </a:p>
          </p:txBody>
        </p:sp>
      </p:grpSp>
      <p:grpSp>
        <p:nvGrpSpPr>
          <p:cNvPr id="425" name="Group 425"/>
          <p:cNvGrpSpPr/>
          <p:nvPr/>
        </p:nvGrpSpPr>
        <p:grpSpPr>
          <a:xfrm>
            <a:off x="5040901" y="2188227"/>
            <a:ext cx="521210" cy="365761"/>
            <a:chOff x="0" y="0"/>
            <a:chExt cx="521208" cy="365760"/>
          </a:xfrm>
        </p:grpSpPr>
        <p:sp>
          <p:nvSpPr>
            <p:cNvPr id="423" name="Shape 423"/>
            <p:cNvSpPr/>
            <p:nvPr/>
          </p:nvSpPr>
          <p:spPr>
            <a:xfrm>
              <a:off x="-1" y="-1"/>
              <a:ext cx="521210" cy="365762"/>
            </a:xfrm>
            <a:prstGeom prst="rect">
              <a:avLst/>
            </a:prstGeom>
            <a:solidFill>
              <a:srgbClr val="00365B"/>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424" name="Shape 424"/>
            <p:cNvSpPr/>
            <p:nvPr/>
          </p:nvSpPr>
          <p:spPr>
            <a:xfrm>
              <a:off x="-1" y="18901"/>
              <a:ext cx="521210" cy="327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TRE</a:t>
              </a:r>
              <a:endParaRPr>
                <a:solidFill>
                  <a:srgbClr val="000099"/>
                </a:solidFill>
              </a:endParaRPr>
            </a:p>
            <a:p>
              <a:pPr algn="ctr">
                <a:lnSpc>
                  <a:spcPct val="80000"/>
                </a:lnSpc>
                <a:defRPr sz="900">
                  <a:solidFill>
                    <a:schemeClr val="accent3">
                      <a:lumOff val="44000"/>
                    </a:schemeClr>
                  </a:solidFill>
                </a:defRPr>
              </a:pPr>
              <a:r>
                <a:t>Home Security</a:t>
              </a:r>
            </a:p>
          </p:txBody>
        </p:sp>
      </p:grpSp>
      <p:sp>
        <p:nvSpPr>
          <p:cNvPr id="426" name="Shape 426"/>
          <p:cNvSpPr/>
          <p:nvPr/>
        </p:nvSpPr>
        <p:spPr>
          <a:xfrm flipH="1">
            <a:off x="4533457" y="501519"/>
            <a:ext cx="1694473" cy="976555"/>
          </a:xfrm>
          <a:prstGeom prst="line">
            <a:avLst/>
          </a:prstGeom>
          <a:ln>
            <a:solidFill>
              <a:srgbClr val="D9D9D9"/>
            </a:solidFill>
          </a:ln>
        </p:spPr>
        <p:txBody>
          <a:bodyPr lIns="45719" rIns="45719"/>
          <a:lstStyle/>
          <a:p>
            <a:endParaRPr/>
          </a:p>
        </p:txBody>
      </p:sp>
      <p:sp>
        <p:nvSpPr>
          <p:cNvPr id="427" name="Shape 427"/>
          <p:cNvSpPr/>
          <p:nvPr/>
        </p:nvSpPr>
        <p:spPr>
          <a:xfrm flipH="1">
            <a:off x="5260852" y="501519"/>
            <a:ext cx="973175" cy="976555"/>
          </a:xfrm>
          <a:prstGeom prst="line">
            <a:avLst/>
          </a:prstGeom>
          <a:ln>
            <a:solidFill>
              <a:srgbClr val="D9D9D9"/>
            </a:solidFill>
          </a:ln>
        </p:spPr>
        <p:txBody>
          <a:bodyPr lIns="45719" rIns="45719"/>
          <a:lstStyle/>
          <a:p>
            <a:endParaRPr/>
          </a:p>
        </p:txBody>
      </p:sp>
      <p:sp>
        <p:nvSpPr>
          <p:cNvPr id="428" name="Shape 428"/>
          <p:cNvSpPr/>
          <p:nvPr/>
        </p:nvSpPr>
        <p:spPr>
          <a:xfrm>
            <a:off x="6192181" y="501520"/>
            <a:ext cx="35749" cy="976554"/>
          </a:xfrm>
          <a:prstGeom prst="line">
            <a:avLst/>
          </a:prstGeom>
          <a:ln>
            <a:solidFill>
              <a:srgbClr val="D9D9D9"/>
            </a:solidFill>
          </a:ln>
        </p:spPr>
        <p:txBody>
          <a:bodyPr lIns="45719" rIns="45719"/>
          <a:lstStyle/>
          <a:p>
            <a:endParaRPr/>
          </a:p>
        </p:txBody>
      </p:sp>
      <p:sp>
        <p:nvSpPr>
          <p:cNvPr id="429" name="Shape 429"/>
          <p:cNvSpPr/>
          <p:nvPr/>
        </p:nvSpPr>
        <p:spPr>
          <a:xfrm>
            <a:off x="6227929" y="501520"/>
            <a:ext cx="774341" cy="976554"/>
          </a:xfrm>
          <a:prstGeom prst="line">
            <a:avLst/>
          </a:prstGeom>
          <a:ln>
            <a:solidFill>
              <a:srgbClr val="D9D9D9"/>
            </a:solidFill>
          </a:ln>
        </p:spPr>
        <p:txBody>
          <a:bodyPr lIns="45719" rIns="45719"/>
          <a:lstStyle/>
          <a:p>
            <a:endParaRPr/>
          </a:p>
        </p:txBody>
      </p:sp>
      <p:sp>
        <p:nvSpPr>
          <p:cNvPr id="430" name="Shape 430"/>
          <p:cNvSpPr/>
          <p:nvPr/>
        </p:nvSpPr>
        <p:spPr>
          <a:xfrm>
            <a:off x="6237185" y="501520"/>
            <a:ext cx="1665186" cy="926372"/>
          </a:xfrm>
          <a:prstGeom prst="line">
            <a:avLst/>
          </a:prstGeom>
          <a:ln>
            <a:solidFill>
              <a:srgbClr val="D9D9D9"/>
            </a:solidFill>
          </a:ln>
        </p:spPr>
        <p:txBody>
          <a:bodyPr lIns="45719" rIns="45719"/>
          <a:lstStyle/>
          <a:p>
            <a:endParaRPr/>
          </a:p>
        </p:txBody>
      </p:sp>
      <p:grpSp>
        <p:nvGrpSpPr>
          <p:cNvPr id="433" name="Group 433"/>
          <p:cNvGrpSpPr/>
          <p:nvPr/>
        </p:nvGrpSpPr>
        <p:grpSpPr>
          <a:xfrm>
            <a:off x="7362310" y="1790668"/>
            <a:ext cx="1440161" cy="677517"/>
            <a:chOff x="0" y="0"/>
            <a:chExt cx="1440160" cy="677516"/>
          </a:xfrm>
        </p:grpSpPr>
        <p:sp>
          <p:nvSpPr>
            <p:cNvPr id="431" name="Shape 431"/>
            <p:cNvSpPr/>
            <p:nvPr/>
          </p:nvSpPr>
          <p:spPr>
            <a:xfrm>
              <a:off x="-1" y="-1"/>
              <a:ext cx="1440162" cy="677518"/>
            </a:xfrm>
            <a:prstGeom prst="rect">
              <a:avLst/>
            </a:prstGeom>
            <a:solidFill>
              <a:srgbClr val="7BCAFF"/>
            </a:solidFill>
            <a:ln w="12700" cap="flat">
              <a:noFill/>
              <a:miter lim="400000"/>
            </a:ln>
            <a:effectLst/>
          </p:spPr>
          <p:txBody>
            <a:bodyPr wrap="square" lIns="72000" tIns="72000" rIns="72000" bIns="72000" numCol="1" anchor="t">
              <a:noAutofit/>
            </a:bodyPr>
            <a:lstStyle/>
            <a:p>
              <a:pPr>
                <a:lnSpc>
                  <a:spcPct val="80000"/>
                </a:lnSpc>
                <a:defRPr>
                  <a:solidFill>
                    <a:srgbClr val="000099"/>
                  </a:solidFill>
                </a:defRPr>
              </a:pPr>
              <a:endParaRPr/>
            </a:p>
          </p:txBody>
        </p:sp>
        <p:sp>
          <p:nvSpPr>
            <p:cNvPr id="432" name="Shape 432"/>
            <p:cNvSpPr/>
            <p:nvPr/>
          </p:nvSpPr>
          <p:spPr>
            <a:xfrm>
              <a:off x="-1" y="-1"/>
              <a:ext cx="1440162" cy="414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t">
              <a:spAutoFit/>
            </a:bodyPr>
            <a:lstStyle/>
            <a:p>
              <a:pPr>
                <a:lnSpc>
                  <a:spcPct val="80000"/>
                </a:lnSpc>
                <a:defRPr sz="1100">
                  <a:solidFill>
                    <a:srgbClr val="444444"/>
                  </a:solidFill>
                </a:defRPr>
              </a:pPr>
              <a:r>
                <a:t>Medicine </a:t>
              </a:r>
              <a:br/>
              <a:r>
                <a:t>Cabinet</a:t>
              </a:r>
            </a:p>
          </p:txBody>
        </p:sp>
      </p:grpSp>
      <p:sp>
        <p:nvSpPr>
          <p:cNvPr id="434" name="Shape 434"/>
          <p:cNvSpPr/>
          <p:nvPr/>
        </p:nvSpPr>
        <p:spPr>
          <a:xfrm flipV="1">
            <a:off x="1961709" y="2968812"/>
            <a:ext cx="387163" cy="111116"/>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444444"/>
            </a:solidFill>
            <a:headEnd type="triangle"/>
          </a:ln>
        </p:spPr>
        <p:txBody>
          <a:bodyPr lIns="72000" tIns="72000" rIns="72000" bIns="72000"/>
          <a:lstStyle/>
          <a:p>
            <a:pPr>
              <a:lnSpc>
                <a:spcPct val="80000"/>
              </a:lnSpc>
              <a:defRPr>
                <a:solidFill>
                  <a:srgbClr val="000099"/>
                </a:solidFill>
              </a:defRPr>
            </a:pPr>
            <a:endParaRPr/>
          </a:p>
        </p:txBody>
      </p:sp>
      <p:pic>
        <p:nvPicPr>
          <p:cNvPr id="435" name="image28.tif" descr="C:\Users\majid.bemanian\AppData\Local\Microsoft\Windows\Temporary Internet Files\Content.IE5\ON0J3SBR\server-opt[1].jpg"/>
          <p:cNvPicPr>
            <a:picLocks noChangeAspect="1"/>
          </p:cNvPicPr>
          <p:nvPr/>
        </p:nvPicPr>
        <p:blipFill>
          <a:blip r:embed="rId4">
            <a:extLst/>
          </a:blip>
          <a:stretch>
            <a:fillRect/>
          </a:stretch>
        </p:blipFill>
        <p:spPr>
          <a:xfrm>
            <a:off x="1016605" y="2972331"/>
            <a:ext cx="574727" cy="768353"/>
          </a:xfrm>
          <a:prstGeom prst="rect">
            <a:avLst/>
          </a:prstGeom>
          <a:ln w="12700">
            <a:miter lim="400000"/>
          </a:ln>
        </p:spPr>
      </p:pic>
      <p:pic>
        <p:nvPicPr>
          <p:cNvPr id="436" name="image28.tif" descr="C:\Users\majid.bemanian\AppData\Local\Microsoft\Windows\Temporary Internet Files\Content.IE5\ON0J3SBR\server-opt[1].jpg"/>
          <p:cNvPicPr>
            <a:picLocks noChangeAspect="1"/>
          </p:cNvPicPr>
          <p:nvPr/>
        </p:nvPicPr>
        <p:blipFill>
          <a:blip r:embed="rId4">
            <a:extLst/>
          </a:blip>
          <a:stretch>
            <a:fillRect/>
          </a:stretch>
        </p:blipFill>
        <p:spPr>
          <a:xfrm>
            <a:off x="1169005" y="3124731"/>
            <a:ext cx="574727" cy="768353"/>
          </a:xfrm>
          <a:prstGeom prst="rect">
            <a:avLst/>
          </a:prstGeom>
          <a:ln w="12700">
            <a:miter lim="400000"/>
          </a:ln>
        </p:spPr>
      </p:pic>
      <p:grpSp>
        <p:nvGrpSpPr>
          <p:cNvPr id="439" name="Group 439"/>
          <p:cNvGrpSpPr/>
          <p:nvPr/>
        </p:nvGrpSpPr>
        <p:grpSpPr>
          <a:xfrm>
            <a:off x="386533" y="2092327"/>
            <a:ext cx="1696853" cy="479423"/>
            <a:chOff x="0" y="0"/>
            <a:chExt cx="1696851" cy="479421"/>
          </a:xfrm>
        </p:grpSpPr>
        <p:sp>
          <p:nvSpPr>
            <p:cNvPr id="437" name="Shape 437"/>
            <p:cNvSpPr/>
            <p:nvPr/>
          </p:nvSpPr>
          <p:spPr>
            <a:xfrm>
              <a:off x="-1" y="0"/>
              <a:ext cx="1696853" cy="479422"/>
            </a:xfrm>
            <a:prstGeom prst="rect">
              <a:avLst/>
            </a:prstGeom>
            <a:solidFill>
              <a:srgbClr val="00365B"/>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438" name="Shape 438"/>
            <p:cNvSpPr/>
            <p:nvPr/>
          </p:nvSpPr>
          <p:spPr>
            <a:xfrm>
              <a:off x="-1" y="104379"/>
              <a:ext cx="1696853" cy="270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a:solidFill>
                    <a:schemeClr val="accent3">
                      <a:lumOff val="44000"/>
                    </a:schemeClr>
                  </a:solidFill>
                </a:defRPr>
              </a:pPr>
              <a:r>
                <a:t>3</a:t>
              </a:r>
              <a:r>
                <a:rPr baseline="30000"/>
                <a:t>rd</a:t>
              </a:r>
              <a:r>
                <a:t> Party</a:t>
              </a:r>
              <a:endParaRPr>
                <a:solidFill>
                  <a:srgbClr val="000099"/>
                </a:solidFill>
              </a:endParaRPr>
            </a:p>
            <a:p>
              <a:pPr algn="ctr">
                <a:lnSpc>
                  <a:spcPct val="80000"/>
                </a:lnSpc>
                <a:defRPr sz="1100">
                  <a:solidFill>
                    <a:schemeClr val="accent3">
                      <a:lumOff val="44000"/>
                    </a:schemeClr>
                  </a:solidFill>
                </a:defRPr>
              </a:pPr>
              <a:r>
                <a:t>Home Security Services</a:t>
              </a:r>
            </a:p>
          </p:txBody>
        </p:sp>
      </p:grpSp>
      <p:pic>
        <p:nvPicPr>
          <p:cNvPr id="440" name="image29.png" descr="C:\Users\majid.bemanian\AppData\Local\Microsoft\Windows\Temporary Internet Files\Content.IE5\459D7HEG\large-medicine-bottle-166.6-12314[1].gif"/>
          <p:cNvPicPr>
            <a:picLocks noChangeAspect="1"/>
          </p:cNvPicPr>
          <p:nvPr/>
        </p:nvPicPr>
        <p:blipFill>
          <a:blip r:embed="rId5">
            <a:extLst/>
          </a:blip>
          <a:stretch>
            <a:fillRect/>
          </a:stretch>
        </p:blipFill>
        <p:spPr>
          <a:xfrm>
            <a:off x="8532439" y="1883118"/>
            <a:ext cx="360001" cy="519001"/>
          </a:xfrm>
          <a:prstGeom prst="rect">
            <a:avLst/>
          </a:prstGeom>
          <a:ln w="12700">
            <a:miter lim="400000"/>
          </a:ln>
        </p:spPr>
      </p:pic>
      <p:pic>
        <p:nvPicPr>
          <p:cNvPr id="441" name="image43.jpg" descr="C:\Users\majid.bemanian\AppData\Local\Microsoft\Windows\Temporary Internet Files\Content.IE5\4NTFJK5Z\houston-tx[1].jpg"/>
          <p:cNvPicPr>
            <a:picLocks noChangeAspect="1"/>
          </p:cNvPicPr>
          <p:nvPr/>
        </p:nvPicPr>
        <p:blipFill>
          <a:blip r:embed="rId6">
            <a:extLst/>
          </a:blip>
          <a:stretch>
            <a:fillRect/>
          </a:stretch>
        </p:blipFill>
        <p:spPr>
          <a:xfrm>
            <a:off x="8268754" y="2558194"/>
            <a:ext cx="761996" cy="675076"/>
          </a:xfrm>
          <a:prstGeom prst="rect">
            <a:avLst/>
          </a:prstGeom>
          <a:ln w="12700">
            <a:miter lim="400000"/>
          </a:ln>
        </p:spPr>
      </p:pic>
      <p:pic>
        <p:nvPicPr>
          <p:cNvPr id="442" name="image31.jpg" descr="C:\Users\majid.bemanian\AppData\Local\Microsoft\Windows\Temporary Internet Files\Content.IE5\459D7HEG\hipertension-arterial[1].jpg"/>
          <p:cNvPicPr>
            <a:picLocks noChangeAspect="1"/>
          </p:cNvPicPr>
          <p:nvPr/>
        </p:nvPicPr>
        <p:blipFill>
          <a:blip r:embed="rId7">
            <a:extLst/>
          </a:blip>
          <a:srcRect r="18250"/>
          <a:stretch>
            <a:fillRect/>
          </a:stretch>
        </p:blipFill>
        <p:spPr>
          <a:xfrm>
            <a:off x="8443659" y="3362171"/>
            <a:ext cx="538832" cy="512806"/>
          </a:xfrm>
          <a:prstGeom prst="rect">
            <a:avLst/>
          </a:prstGeom>
          <a:ln w="12700">
            <a:miter lim="400000"/>
          </a:ln>
        </p:spPr>
      </p:pic>
      <p:grpSp>
        <p:nvGrpSpPr>
          <p:cNvPr id="445" name="Group 445"/>
          <p:cNvGrpSpPr/>
          <p:nvPr/>
        </p:nvGrpSpPr>
        <p:grpSpPr>
          <a:xfrm>
            <a:off x="386534" y="1446624"/>
            <a:ext cx="1696853" cy="479423"/>
            <a:chOff x="0" y="0"/>
            <a:chExt cx="1696851" cy="479421"/>
          </a:xfrm>
        </p:grpSpPr>
        <p:sp>
          <p:nvSpPr>
            <p:cNvPr id="443" name="Shape 443"/>
            <p:cNvSpPr/>
            <p:nvPr/>
          </p:nvSpPr>
          <p:spPr>
            <a:xfrm>
              <a:off x="-1" y="0"/>
              <a:ext cx="1696853" cy="479422"/>
            </a:xfrm>
            <a:prstGeom prst="rect">
              <a:avLst/>
            </a:prstGeom>
            <a:solidFill>
              <a:srgbClr val="7766AB"/>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444" name="Shape 444"/>
            <p:cNvSpPr/>
            <p:nvPr/>
          </p:nvSpPr>
          <p:spPr>
            <a:xfrm>
              <a:off x="-1" y="32379"/>
              <a:ext cx="1696853" cy="414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2000" tIns="72000" rIns="72000" bIns="72000" numCol="1" anchor="ctr">
              <a:spAutoFit/>
            </a:bodyPr>
            <a:lstStyle/>
            <a:p>
              <a:pPr algn="ctr">
                <a:lnSpc>
                  <a:spcPct val="80000"/>
                </a:lnSpc>
                <a:defRPr sz="1100">
                  <a:solidFill>
                    <a:schemeClr val="accent3">
                      <a:lumOff val="44000"/>
                    </a:schemeClr>
                  </a:solidFill>
                </a:defRPr>
              </a:pPr>
              <a:r>
                <a:t>3</a:t>
              </a:r>
              <a:r>
                <a:rPr baseline="30000"/>
                <a:t>rd</a:t>
              </a:r>
              <a:r>
                <a:t> Party eHealth</a:t>
              </a:r>
              <a:endParaRPr>
                <a:solidFill>
                  <a:srgbClr val="000099"/>
                </a:solidFill>
              </a:endParaRPr>
            </a:p>
            <a:p>
              <a:pPr algn="ctr">
                <a:lnSpc>
                  <a:spcPct val="80000"/>
                </a:lnSpc>
                <a:defRPr sz="1100">
                  <a:solidFill>
                    <a:schemeClr val="accent3">
                      <a:lumOff val="44000"/>
                    </a:schemeClr>
                  </a:solidFill>
                </a:defRPr>
              </a:pPr>
              <a:r>
                <a:t>Hospital</a:t>
              </a:r>
            </a:p>
          </p:txBody>
        </p:sp>
      </p:grpSp>
      <p:sp>
        <p:nvSpPr>
          <p:cNvPr id="446" name="Shape 446"/>
          <p:cNvSpPr/>
          <p:nvPr/>
        </p:nvSpPr>
        <p:spPr>
          <a:xfrm rot="3229297">
            <a:off x="1945515" y="2507971"/>
            <a:ext cx="658228" cy="70949"/>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444444"/>
            </a:solidFill>
            <a:headEnd type="triangle"/>
          </a:ln>
        </p:spPr>
        <p:txBody>
          <a:bodyPr lIns="72000" tIns="72000" rIns="72000" bIns="72000"/>
          <a:lstStyle/>
          <a:p>
            <a:pPr>
              <a:lnSpc>
                <a:spcPct val="80000"/>
              </a:lnSpc>
              <a:defRPr>
                <a:solidFill>
                  <a:srgbClr val="000099"/>
                </a:solidFill>
              </a:defRPr>
            </a:pPr>
            <a:endParaRPr/>
          </a:p>
        </p:txBody>
      </p:sp>
      <p:sp>
        <p:nvSpPr>
          <p:cNvPr id="447" name="Shape 447"/>
          <p:cNvSpPr/>
          <p:nvPr/>
        </p:nvSpPr>
        <p:spPr>
          <a:xfrm rot="3229297">
            <a:off x="1931242" y="2326533"/>
            <a:ext cx="1015468" cy="53094"/>
          </a:xfrm>
          <a:custGeom>
            <a:avLst/>
            <a:gdLst/>
            <a:ahLst/>
            <a:cxnLst>
              <a:cxn ang="0">
                <a:pos x="wd2" y="hd2"/>
              </a:cxn>
              <a:cxn ang="5400000">
                <a:pos x="wd2" y="hd2"/>
              </a:cxn>
              <a:cxn ang="10800000">
                <a:pos x="wd2" y="hd2"/>
              </a:cxn>
              <a:cxn ang="16200000">
                <a:pos x="wd2" y="hd2"/>
              </a:cxn>
            </a:cxnLst>
            <a:rect l="0" t="0" r="r" b="b"/>
            <a:pathLst>
              <a:path w="21600" h="20628" extrusionOk="0">
                <a:moveTo>
                  <a:pt x="0" y="15825"/>
                </a:moveTo>
                <a:cubicBezTo>
                  <a:pt x="2239" y="7540"/>
                  <a:pt x="4479" y="-746"/>
                  <a:pt x="5783" y="54"/>
                </a:cubicBezTo>
                <a:cubicBezTo>
                  <a:pt x="7087" y="854"/>
                  <a:pt x="6406" y="20511"/>
                  <a:pt x="7824" y="20625"/>
                </a:cubicBezTo>
                <a:cubicBezTo>
                  <a:pt x="9241" y="20740"/>
                  <a:pt x="13011" y="740"/>
                  <a:pt x="14287" y="740"/>
                </a:cubicBezTo>
                <a:cubicBezTo>
                  <a:pt x="15562" y="740"/>
                  <a:pt x="14258" y="20397"/>
                  <a:pt x="15477" y="20625"/>
                </a:cubicBezTo>
                <a:cubicBezTo>
                  <a:pt x="16696" y="20854"/>
                  <a:pt x="20580" y="5425"/>
                  <a:pt x="21600" y="2111"/>
                </a:cubicBezTo>
              </a:path>
            </a:pathLst>
          </a:custGeom>
          <a:ln w="12700">
            <a:solidFill>
              <a:srgbClr val="444444"/>
            </a:solidFill>
            <a:headEnd type="triangle"/>
          </a:ln>
        </p:spPr>
        <p:txBody>
          <a:bodyPr lIns="72000" tIns="72000" rIns="72000" bIns="72000"/>
          <a:lstStyle/>
          <a:p>
            <a:pPr>
              <a:lnSpc>
                <a:spcPct val="80000"/>
              </a:lnSpc>
              <a:defRPr>
                <a:solidFill>
                  <a:srgbClr val="000099"/>
                </a:solidFill>
              </a:defRPr>
            </a:pPr>
            <a:endParaRPr/>
          </a:p>
        </p:txBody>
      </p:sp>
      <p:grpSp>
        <p:nvGrpSpPr>
          <p:cNvPr id="450" name="Group 450"/>
          <p:cNvGrpSpPr/>
          <p:nvPr/>
        </p:nvGrpSpPr>
        <p:grpSpPr>
          <a:xfrm>
            <a:off x="5625967" y="2198153"/>
            <a:ext cx="521209" cy="365761"/>
            <a:chOff x="0" y="0"/>
            <a:chExt cx="521208" cy="365760"/>
          </a:xfrm>
        </p:grpSpPr>
        <p:sp>
          <p:nvSpPr>
            <p:cNvPr id="448" name="Shape 448"/>
            <p:cNvSpPr/>
            <p:nvPr/>
          </p:nvSpPr>
          <p:spPr>
            <a:xfrm>
              <a:off x="-1" y="-1"/>
              <a:ext cx="521210" cy="365762"/>
            </a:xfrm>
            <a:prstGeom prst="rect">
              <a:avLst/>
            </a:prstGeom>
            <a:solidFill>
              <a:srgbClr val="7766AB"/>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449" name="Shape 449"/>
            <p:cNvSpPr/>
            <p:nvPr/>
          </p:nvSpPr>
          <p:spPr>
            <a:xfrm>
              <a:off x="-1" y="18901"/>
              <a:ext cx="521210" cy="32795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900">
                  <a:solidFill>
                    <a:schemeClr val="accent3">
                      <a:lumOff val="44000"/>
                    </a:schemeClr>
                  </a:solidFill>
                </a:defRPr>
              </a:pPr>
              <a:r>
                <a:t>TRE</a:t>
              </a:r>
              <a:endParaRPr>
                <a:solidFill>
                  <a:srgbClr val="000099"/>
                </a:solidFill>
              </a:endParaRPr>
            </a:p>
            <a:p>
              <a:pPr algn="ctr">
                <a:lnSpc>
                  <a:spcPct val="80000"/>
                </a:lnSpc>
                <a:defRPr sz="900">
                  <a:solidFill>
                    <a:schemeClr val="accent3">
                      <a:lumOff val="44000"/>
                    </a:schemeClr>
                  </a:solidFill>
                </a:defRPr>
              </a:pPr>
              <a:r>
                <a:t>eHealth</a:t>
              </a:r>
              <a:endParaRPr>
                <a:solidFill>
                  <a:srgbClr val="000099"/>
                </a:solidFill>
              </a:endParaRPr>
            </a:p>
            <a:p>
              <a:pPr algn="ctr">
                <a:lnSpc>
                  <a:spcPct val="80000"/>
                </a:lnSpc>
                <a:defRPr sz="900">
                  <a:solidFill>
                    <a:schemeClr val="accent3">
                      <a:lumOff val="44000"/>
                    </a:schemeClr>
                  </a:solidFill>
                </a:defRPr>
              </a:pPr>
              <a:r>
                <a:t>Services</a:t>
              </a:r>
            </a:p>
          </p:txBody>
        </p:sp>
      </p:grpSp>
      <p:sp>
        <p:nvSpPr>
          <p:cNvPr id="451" name="Shape 451"/>
          <p:cNvSpPr/>
          <p:nvPr/>
        </p:nvSpPr>
        <p:spPr>
          <a:xfrm>
            <a:off x="1691680" y="2571750"/>
            <a:ext cx="1" cy="208715"/>
          </a:xfrm>
          <a:prstGeom prst="line">
            <a:avLst/>
          </a:prstGeom>
          <a:ln w="19050">
            <a:solidFill>
              <a:srgbClr val="444444"/>
            </a:solidFill>
            <a:headEnd type="triangle"/>
          </a:ln>
        </p:spPr>
        <p:txBody>
          <a:bodyPr lIns="45719" rIns="45719"/>
          <a:lstStyle/>
          <a:p>
            <a:endParaRPr/>
          </a:p>
        </p:txBody>
      </p:sp>
      <p:sp>
        <p:nvSpPr>
          <p:cNvPr id="452" name="Shape 452"/>
          <p:cNvSpPr/>
          <p:nvPr/>
        </p:nvSpPr>
        <p:spPr>
          <a:xfrm>
            <a:off x="1926668" y="2436734"/>
            <a:ext cx="5690218" cy="1938439"/>
          </a:xfrm>
          <a:custGeom>
            <a:avLst/>
            <a:gdLst/>
            <a:ahLst/>
            <a:cxnLst>
              <a:cxn ang="0">
                <a:pos x="wd2" y="hd2"/>
              </a:cxn>
              <a:cxn ang="5400000">
                <a:pos x="wd2" y="hd2"/>
              </a:cxn>
              <a:cxn ang="10800000">
                <a:pos x="wd2" y="hd2"/>
              </a:cxn>
              <a:cxn ang="16200000">
                <a:pos x="wd2" y="hd2"/>
              </a:cxn>
            </a:cxnLst>
            <a:rect l="0" t="0" r="r" b="b"/>
            <a:pathLst>
              <a:path w="21600" h="21141" extrusionOk="0">
                <a:moveTo>
                  <a:pt x="0" y="0"/>
                </a:moveTo>
                <a:cubicBezTo>
                  <a:pt x="207" y="1680"/>
                  <a:pt x="414" y="3360"/>
                  <a:pt x="1988" y="4487"/>
                </a:cubicBezTo>
                <a:cubicBezTo>
                  <a:pt x="3563" y="5615"/>
                  <a:pt x="7792" y="6742"/>
                  <a:pt x="9445" y="6765"/>
                </a:cubicBezTo>
                <a:cubicBezTo>
                  <a:pt x="11098" y="6787"/>
                  <a:pt x="11413" y="5537"/>
                  <a:pt x="11906" y="4621"/>
                </a:cubicBezTo>
                <a:cubicBezTo>
                  <a:pt x="12399" y="3706"/>
                  <a:pt x="12200" y="1261"/>
                  <a:pt x="12403" y="1273"/>
                </a:cubicBezTo>
                <a:cubicBezTo>
                  <a:pt x="12606" y="1284"/>
                  <a:pt x="12391" y="3427"/>
                  <a:pt x="13124" y="4688"/>
                </a:cubicBezTo>
                <a:cubicBezTo>
                  <a:pt x="13857" y="5950"/>
                  <a:pt x="16041" y="6943"/>
                  <a:pt x="16803" y="8841"/>
                </a:cubicBezTo>
                <a:cubicBezTo>
                  <a:pt x="17565" y="10739"/>
                  <a:pt x="17321" y="14076"/>
                  <a:pt x="17698" y="16074"/>
                </a:cubicBezTo>
                <a:cubicBezTo>
                  <a:pt x="18075" y="18073"/>
                  <a:pt x="18414" y="20060"/>
                  <a:pt x="19065" y="20830"/>
                </a:cubicBezTo>
                <a:cubicBezTo>
                  <a:pt x="19715" y="21600"/>
                  <a:pt x="21600" y="20696"/>
                  <a:pt x="21600" y="20696"/>
                </a:cubicBezTo>
              </a:path>
            </a:pathLst>
          </a:custGeom>
          <a:ln w="38100">
            <a:solidFill>
              <a:srgbClr val="DAEC60"/>
            </a:solidFill>
            <a:headEnd type="triangle"/>
          </a:ln>
          <a:effectLst>
            <a:outerShdw blurRad="101600" dist="88900" dir="2700000" rotWithShape="0">
              <a:srgbClr val="262626">
                <a:alpha val="20000"/>
              </a:srgbClr>
            </a:outerShdw>
          </a:effectLst>
        </p:spPr>
        <p:txBody>
          <a:bodyPr lIns="72000" tIns="72000" rIns="72000" bIns="72000" anchor="ctr"/>
          <a:lstStyle/>
          <a:p>
            <a:pPr algn="ctr">
              <a:defRPr>
                <a:solidFill>
                  <a:srgbClr val="000099"/>
                </a:solidFill>
              </a:defRPr>
            </a:pPr>
            <a:endParaRPr/>
          </a:p>
        </p:txBody>
      </p:sp>
      <p:sp>
        <p:nvSpPr>
          <p:cNvPr id="453" name="Shape 453"/>
          <p:cNvSpPr/>
          <p:nvPr/>
        </p:nvSpPr>
        <p:spPr>
          <a:xfrm>
            <a:off x="1902075" y="1716654"/>
            <a:ext cx="5757036" cy="2010967"/>
          </a:xfrm>
          <a:custGeom>
            <a:avLst/>
            <a:gdLst/>
            <a:ahLst/>
            <a:cxnLst>
              <a:cxn ang="0">
                <a:pos x="wd2" y="hd2"/>
              </a:cxn>
              <a:cxn ang="5400000">
                <a:pos x="wd2" y="hd2"/>
              </a:cxn>
              <a:cxn ang="10800000">
                <a:pos x="wd2" y="hd2"/>
              </a:cxn>
              <a:cxn ang="16200000">
                <a:pos x="wd2" y="hd2"/>
              </a:cxn>
            </a:cxnLst>
            <a:rect l="0" t="0" r="r" b="b"/>
            <a:pathLst>
              <a:path w="21600" h="21227" extrusionOk="0">
                <a:moveTo>
                  <a:pt x="0" y="0"/>
                </a:moveTo>
                <a:cubicBezTo>
                  <a:pt x="804" y="4691"/>
                  <a:pt x="1608" y="9382"/>
                  <a:pt x="3233" y="11523"/>
                </a:cubicBezTo>
                <a:cubicBezTo>
                  <a:pt x="4857" y="13664"/>
                  <a:pt x="7947" y="12991"/>
                  <a:pt x="9747" y="12847"/>
                </a:cubicBezTo>
                <a:cubicBezTo>
                  <a:pt x="11547" y="12704"/>
                  <a:pt x="13192" y="11346"/>
                  <a:pt x="14033" y="10662"/>
                </a:cubicBezTo>
                <a:cubicBezTo>
                  <a:pt x="14873" y="9978"/>
                  <a:pt x="14539" y="8653"/>
                  <a:pt x="14792" y="8742"/>
                </a:cubicBezTo>
                <a:cubicBezTo>
                  <a:pt x="15045" y="8830"/>
                  <a:pt x="14959" y="9889"/>
                  <a:pt x="15551" y="11192"/>
                </a:cubicBezTo>
                <a:cubicBezTo>
                  <a:pt x="16143" y="12494"/>
                  <a:pt x="17547" y="14945"/>
                  <a:pt x="18343" y="16556"/>
                </a:cubicBezTo>
                <a:cubicBezTo>
                  <a:pt x="19139" y="18167"/>
                  <a:pt x="19784" y="20121"/>
                  <a:pt x="20327" y="20861"/>
                </a:cubicBezTo>
                <a:cubicBezTo>
                  <a:pt x="20869" y="21600"/>
                  <a:pt x="21600" y="20993"/>
                  <a:pt x="21600" y="20993"/>
                </a:cubicBezTo>
              </a:path>
            </a:pathLst>
          </a:custGeom>
          <a:ln w="38100">
            <a:solidFill>
              <a:srgbClr val="AE4011"/>
            </a:solidFill>
            <a:headEnd type="triangle"/>
          </a:ln>
          <a:effectLst>
            <a:outerShdw blurRad="101600" dist="88900" dir="2700000" rotWithShape="0">
              <a:srgbClr val="262626">
                <a:alpha val="20000"/>
              </a:srgbClr>
            </a:outerShdw>
          </a:effectLst>
        </p:spPr>
        <p:txBody>
          <a:bodyPr lIns="72000" tIns="72000" rIns="72000" bIns="72000" anchor="ctr"/>
          <a:lstStyle/>
          <a:p>
            <a:pPr algn="ctr">
              <a:defRPr>
                <a:solidFill>
                  <a:srgbClr val="000099"/>
                </a:solidFill>
              </a:defRPr>
            </a:pPr>
            <a:endParaRPr/>
          </a:p>
        </p:txBody>
      </p:sp>
      <p:pic>
        <p:nvPicPr>
          <p:cNvPr id="454" name="image44.jpg" descr="C:\Users\majid.bemanian\AppData\Local\Microsoft\Windows\Temporary Internet Files\Content.IE5\Y7F49MDM\6[1].jpg"/>
          <p:cNvPicPr>
            <a:picLocks noChangeAspect="1"/>
          </p:cNvPicPr>
          <p:nvPr/>
        </p:nvPicPr>
        <p:blipFill>
          <a:blip r:embed="rId8">
            <a:extLst/>
          </a:blip>
          <a:stretch>
            <a:fillRect/>
          </a:stretch>
        </p:blipFill>
        <p:spPr>
          <a:xfrm flipV="1">
            <a:off x="8565618" y="3993276"/>
            <a:ext cx="525742" cy="525742"/>
          </a:xfrm>
          <a:prstGeom prst="rect">
            <a:avLst/>
          </a:prstGeom>
          <a:ln w="12700">
            <a:miter lim="400000"/>
          </a:ln>
        </p:spPr>
      </p:pic>
      <p:pic>
        <p:nvPicPr>
          <p:cNvPr id="455" name="image45.jpg" descr="C:\Users\majid.bemanian\AppData\Local\Microsoft\Windows\Temporary Internet Files\Content.IE5\3KNW44TU\227817682[1].jpg"/>
          <p:cNvPicPr>
            <a:picLocks noChangeAspect="1"/>
          </p:cNvPicPr>
          <p:nvPr/>
        </p:nvPicPr>
        <p:blipFill>
          <a:blip r:embed="rId9">
            <a:extLst/>
          </a:blip>
          <a:stretch>
            <a:fillRect/>
          </a:stretch>
        </p:blipFill>
        <p:spPr>
          <a:xfrm>
            <a:off x="8242320" y="4235286"/>
            <a:ext cx="346359" cy="311101"/>
          </a:xfrm>
          <a:prstGeom prst="rect">
            <a:avLst/>
          </a:prstGeom>
          <a:ln w="12700">
            <a:miter lim="400000"/>
          </a:ln>
        </p:spPr>
      </p:pic>
      <p:pic>
        <p:nvPicPr>
          <p:cNvPr id="456" name="image46.jpg" descr="C:\Users\majid.bemanian\AppData\Local\Microsoft\Windows\Temporary Internet Files\Content.IE5\Y7F49MDM\476-smart-baby-monitor-jpg[1].jpg"/>
          <p:cNvPicPr>
            <a:picLocks noChangeAspect="1"/>
          </p:cNvPicPr>
          <p:nvPr/>
        </p:nvPicPr>
        <p:blipFill>
          <a:blip r:embed="rId10">
            <a:extLst/>
          </a:blip>
          <a:srcRect l="24688" r="27706"/>
          <a:stretch>
            <a:fillRect/>
          </a:stretch>
        </p:blipFill>
        <p:spPr>
          <a:xfrm>
            <a:off x="7923318" y="4211106"/>
            <a:ext cx="335866" cy="367878"/>
          </a:xfrm>
          <a:prstGeom prst="rect">
            <a:avLst/>
          </a:prstGeom>
          <a:ln w="12700">
            <a:miter lim="400000"/>
          </a:ln>
        </p:spPr>
      </p:pic>
      <p:pic>
        <p:nvPicPr>
          <p:cNvPr id="457" name="image42.png" descr="C:\Users\majid.bemanian\AppData\Local\Microsoft\Windows\Temporary Internet Files\Content.IE5\8YUWMNSU\717px-Light_bulb_icon.svg[1].png"/>
          <p:cNvPicPr>
            <a:picLocks noChangeAspect="1"/>
          </p:cNvPicPr>
          <p:nvPr/>
        </p:nvPicPr>
        <p:blipFill>
          <a:blip r:embed="rId2">
            <a:extLst/>
          </a:blip>
          <a:stretch>
            <a:fillRect/>
          </a:stretch>
        </p:blipFill>
        <p:spPr>
          <a:xfrm>
            <a:off x="7659110" y="4237861"/>
            <a:ext cx="229672" cy="327693"/>
          </a:xfrm>
          <a:prstGeom prst="rect">
            <a:avLst/>
          </a:prstGeom>
          <a:ln w="12700">
            <a:miter lim="400000"/>
          </a:ln>
        </p:spPr>
      </p:pic>
      <p:sp>
        <p:nvSpPr>
          <p:cNvPr id="458" name="Shape 458"/>
          <p:cNvSpPr/>
          <p:nvPr/>
        </p:nvSpPr>
        <p:spPr>
          <a:xfrm>
            <a:off x="116505" y="4282819"/>
            <a:ext cx="2060059" cy="455178"/>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p>
            <a:pPr>
              <a:defRPr sz="900" b="0">
                <a:solidFill>
                  <a:srgbClr val="000000"/>
                </a:solidFill>
              </a:defRPr>
            </a:pPr>
            <a:r>
              <a:t>TEE – Trusted Execution Environment</a:t>
            </a:r>
            <a:endParaRPr>
              <a:solidFill>
                <a:srgbClr val="000099"/>
              </a:solidFill>
            </a:endParaRPr>
          </a:p>
          <a:p>
            <a:pPr>
              <a:defRPr sz="900" b="0">
                <a:solidFill>
                  <a:srgbClr val="000000"/>
                </a:solidFill>
              </a:defRPr>
            </a:pPr>
            <a:r>
              <a:t>TRE – Trusted Runtime Environment</a:t>
            </a:r>
            <a:endParaRPr>
              <a:solidFill>
                <a:srgbClr val="000099"/>
              </a:solidFill>
            </a:endParaRPr>
          </a:p>
          <a:p>
            <a:pPr>
              <a:defRPr sz="900" b="0">
                <a:solidFill>
                  <a:srgbClr val="000000"/>
                </a:solidFill>
              </a:defRPr>
            </a:pPr>
            <a:r>
              <a:t>REE – Rich Execution Environment</a:t>
            </a:r>
          </a:p>
        </p:txBody>
      </p:sp>
      <p:grpSp>
        <p:nvGrpSpPr>
          <p:cNvPr id="461" name="Group 461"/>
          <p:cNvGrpSpPr/>
          <p:nvPr/>
        </p:nvGrpSpPr>
        <p:grpSpPr>
          <a:xfrm>
            <a:off x="26495" y="-12030"/>
            <a:ext cx="228601" cy="355601"/>
            <a:chOff x="0" y="0"/>
            <a:chExt cx="228600" cy="355600"/>
          </a:xfrm>
        </p:grpSpPr>
        <p:sp>
          <p:nvSpPr>
            <p:cNvPr id="459" name="Shape 459"/>
            <p:cNvSpPr/>
            <p:nvPr/>
          </p:nvSpPr>
          <p:spPr>
            <a:xfrm>
              <a:off x="0" y="63500"/>
              <a:ext cx="228600" cy="228600"/>
            </a:xfrm>
            <a:prstGeom prst="roundRect">
              <a:avLst>
                <a:gd name="adj" fmla="val 30435"/>
              </a:avLst>
            </a:prstGeom>
            <a:solidFill>
              <a:schemeClr val="accent3">
                <a:lumOff val="44000"/>
              </a:schemeClr>
            </a:solidFill>
            <a:ln w="12700" cap="flat">
              <a:noFill/>
              <a:miter lim="400000"/>
            </a:ln>
            <a:effectLst/>
          </p:spPr>
          <p:txBody>
            <a:bodyPr wrap="square" lIns="72000" tIns="72000" rIns="72000" bIns="72000" numCol="1" anchor="ctr">
              <a:noAutofit/>
            </a:bodyPr>
            <a:lstStyle/>
            <a:p>
              <a:pPr algn="ctr">
                <a:defRPr>
                  <a:solidFill>
                    <a:schemeClr val="accent3">
                      <a:lumOff val="44000"/>
                    </a:schemeClr>
                  </a:solidFill>
                </a:defRPr>
              </a:pPr>
              <a:endParaRPr/>
            </a:p>
          </p:txBody>
        </p:sp>
        <p:sp>
          <p:nvSpPr>
            <p:cNvPr id="460" name="Shape 460"/>
            <p:cNvSpPr/>
            <p:nvPr/>
          </p:nvSpPr>
          <p:spPr>
            <a:xfrm>
              <a:off x="20378" y="0"/>
              <a:ext cx="187844" cy="3556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b="0">
                  <a:solidFill>
                    <a:srgbClr val="E024C1"/>
                  </a:solidFill>
                  <a:latin typeface="Wingdings"/>
                  <a:ea typeface="Wingdings"/>
                  <a:cs typeface="Wingdings"/>
                  <a:sym typeface="Wingdings"/>
                </a:defRPr>
              </a:lvl1pPr>
            </a:lstStyle>
            <a:p>
              <a:pPr>
                <a:defRPr b="1">
                  <a:latin typeface="+mn-lt"/>
                  <a:ea typeface="+mn-ea"/>
                  <a:cs typeface="+mn-cs"/>
                  <a:sym typeface="Arial"/>
                </a:defRPr>
              </a:pPr>
              <a:r>
                <a:rPr b="0">
                  <a:latin typeface="Wingdings"/>
                  <a:ea typeface="Wingdings"/>
                  <a:cs typeface="Wingdings"/>
                  <a:sym typeface="Wingdings"/>
                </a:rPr>
                <a:t>❷</a:t>
              </a:r>
            </a:p>
          </p:txBody>
        </p:sp>
      </p:grpSp>
      <p:pic>
        <p:nvPicPr>
          <p:cNvPr id="462" name="image47.png" descr="\\leevs1\udata\Sean.Raby\Projects\2017-02 Embedded World 2017\Intercede\intercede-logo(CMYK).png"/>
          <p:cNvPicPr>
            <a:picLocks noChangeAspect="1"/>
          </p:cNvPicPr>
          <p:nvPr/>
        </p:nvPicPr>
        <p:blipFill>
          <a:blip r:embed="rId11">
            <a:extLst/>
          </a:blip>
          <a:stretch>
            <a:fillRect/>
          </a:stretch>
        </p:blipFill>
        <p:spPr>
          <a:xfrm>
            <a:off x="5949381" y="276858"/>
            <a:ext cx="803241" cy="128017"/>
          </a:xfrm>
          <a:prstGeom prst="rect">
            <a:avLst/>
          </a:prstGeom>
          <a:ln w="12700">
            <a:miter lim="400000"/>
          </a:ln>
        </p:spPr>
      </p:pic>
      <p:pic>
        <p:nvPicPr>
          <p:cNvPr id="463" name="image48.png" descr="\\leevs1\udata\Sean.Raby\Projects\2017-02 Embedded World 2017\Demo Boards\Pics\prplLogo.png"/>
          <p:cNvPicPr>
            <a:picLocks noChangeAspect="1"/>
          </p:cNvPicPr>
          <p:nvPr/>
        </p:nvPicPr>
        <p:blipFill>
          <a:blip r:embed="rId12">
            <a:extLst/>
          </a:blip>
          <a:srcRect t="17930" b="28232"/>
          <a:stretch>
            <a:fillRect/>
          </a:stretch>
        </p:blipFill>
        <p:spPr>
          <a:xfrm>
            <a:off x="6920080" y="203706"/>
            <a:ext cx="681245" cy="274321"/>
          </a:xfrm>
          <a:prstGeom prst="rect">
            <a:avLst/>
          </a:prstGeom>
          <a:ln w="12700">
            <a:miter lim="400000"/>
          </a:ln>
        </p:spPr>
      </p:pic>
      <p:pic>
        <p:nvPicPr>
          <p:cNvPr id="464" name="image49.png" descr="\\leevs1\udata\Sean.Raby\Projects\2017-02 Embedded World 2017\Intercede\KernKoncept logo.png"/>
          <p:cNvPicPr>
            <a:picLocks noChangeAspect="1"/>
          </p:cNvPicPr>
          <p:nvPr/>
        </p:nvPicPr>
        <p:blipFill>
          <a:blip r:embed="rId13">
            <a:extLst/>
          </a:blip>
          <a:stretch>
            <a:fillRect/>
          </a:stretch>
        </p:blipFill>
        <p:spPr>
          <a:xfrm>
            <a:off x="7784747" y="272285"/>
            <a:ext cx="979684" cy="137161"/>
          </a:xfrm>
          <a:prstGeom prst="rect">
            <a:avLst/>
          </a:prstGeom>
          <a:ln w="12700">
            <a:miter lim="400000"/>
          </a:ln>
        </p:spPr>
      </p:pic>
      <p:pic>
        <p:nvPicPr>
          <p:cNvPr id="465" name="image1.png"/>
          <p:cNvPicPr>
            <a:picLocks noChangeAspect="1"/>
          </p:cNvPicPr>
          <p:nvPr/>
        </p:nvPicPr>
        <p:blipFill>
          <a:blip r:embed="rId14">
            <a:extLst/>
          </a:blip>
          <a:stretch>
            <a:fillRect/>
          </a:stretch>
        </p:blipFill>
        <p:spPr>
          <a:xfrm>
            <a:off x="4261894" y="290574"/>
            <a:ext cx="691681" cy="100585"/>
          </a:xfrm>
          <a:prstGeom prst="rect">
            <a:avLst/>
          </a:prstGeom>
          <a:ln w="12700">
            <a:miter lim="400000"/>
          </a:ln>
        </p:spPr>
      </p:pic>
      <p:pic>
        <p:nvPicPr>
          <p:cNvPr id="466" name="image50.png"/>
          <p:cNvPicPr>
            <a:picLocks noChangeAspect="1"/>
          </p:cNvPicPr>
          <p:nvPr/>
        </p:nvPicPr>
        <p:blipFill>
          <a:blip r:embed="rId15">
            <a:extLst/>
          </a:blip>
          <a:stretch>
            <a:fillRect/>
          </a:stretch>
        </p:blipFill>
        <p:spPr>
          <a:xfrm>
            <a:off x="5121026" y="157985"/>
            <a:ext cx="660905" cy="365761"/>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425"/>
                                        </p:tgtEl>
                                        <p:attrNameLst>
                                          <p:attrName>style.visibility</p:attrName>
                                        </p:attrNameLst>
                                      </p:cBhvr>
                                      <p:to>
                                        <p:strVal val="visible"/>
                                      </p:to>
                                    </p:set>
                                    <p:anim calcmode="lin" valueType="num">
                                      <p:cBhvr>
                                        <p:cTn id="7" dur="1000" fill="hold"/>
                                        <p:tgtEl>
                                          <p:spTgt spid="425"/>
                                        </p:tgtEl>
                                        <p:attrNameLst>
                                          <p:attrName>ppt_w</p:attrName>
                                        </p:attrNameLst>
                                      </p:cBhvr>
                                      <p:tavLst>
                                        <p:tav tm="0">
                                          <p:val>
                                            <p:fltVal val="0"/>
                                          </p:val>
                                        </p:tav>
                                        <p:tav tm="100000">
                                          <p:val>
                                            <p:strVal val="#ppt_w"/>
                                          </p:val>
                                        </p:tav>
                                      </p:tavLst>
                                    </p:anim>
                                    <p:anim calcmode="lin" valueType="num">
                                      <p:cBhvr>
                                        <p:cTn id="8" dur="1000" fill="hold"/>
                                        <p:tgtEl>
                                          <p:spTgt spid="425"/>
                                        </p:tgtEl>
                                        <p:attrNameLst>
                                          <p:attrName>ppt_h</p:attrName>
                                        </p:attrNameLst>
                                      </p:cBhvr>
                                      <p:tavLst>
                                        <p:tav tm="0">
                                          <p:val>
                                            <p:fltVal val="0"/>
                                          </p:val>
                                        </p:tav>
                                        <p:tav tm="100000">
                                          <p:val>
                                            <p:strVal val="#ppt_h"/>
                                          </p:val>
                                        </p:tav>
                                      </p:tavLst>
                                    </p:anim>
                                    <p:anim calcmode="lin" valueType="num">
                                      <p:cBhvr>
                                        <p:cTn id="9" dur="1000" fill="hold"/>
                                        <p:tgtEl>
                                          <p:spTgt spid="4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2" nodeType="afterEffect">
                                  <p:stCondLst>
                                    <p:cond delay="250"/>
                                  </p:stCondLst>
                                  <p:iterate>
                                    <p:tmAbs val="0"/>
                                  </p:iterate>
                                  <p:childTnLst>
                                    <p:set>
                                      <p:cBhvr>
                                        <p:cTn id="13" fill="hold"/>
                                        <p:tgtEl>
                                          <p:spTgt spid="452"/>
                                        </p:tgtEl>
                                        <p:attrNameLst>
                                          <p:attrName>style.visibility</p:attrName>
                                        </p:attrNameLst>
                                      </p:cBhvr>
                                      <p:to>
                                        <p:strVal val="visible"/>
                                      </p:to>
                                    </p:set>
                                    <p:animEffect transition="in" filter="wipe(left)">
                                      <p:cBhvr>
                                        <p:cTn id="14" dur="1750"/>
                                        <p:tgtEl>
                                          <p:spTgt spid="45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3" nodeType="clickEffect">
                                  <p:stCondLst>
                                    <p:cond delay="0"/>
                                  </p:stCondLst>
                                  <p:iterate>
                                    <p:tmAbs val="0"/>
                                  </p:iterate>
                                  <p:childTnLst>
                                    <p:set>
                                      <p:cBhvr>
                                        <p:cTn id="18" fill="hold"/>
                                        <p:tgtEl>
                                          <p:spTgt spid="450"/>
                                        </p:tgtEl>
                                        <p:attrNameLst>
                                          <p:attrName>style.visibility</p:attrName>
                                        </p:attrNameLst>
                                      </p:cBhvr>
                                      <p:to>
                                        <p:strVal val="visible"/>
                                      </p:to>
                                    </p:set>
                                    <p:anim calcmode="lin" valueType="num">
                                      <p:cBhvr>
                                        <p:cTn id="19" dur="1000" fill="hold"/>
                                        <p:tgtEl>
                                          <p:spTgt spid="450"/>
                                        </p:tgtEl>
                                        <p:attrNameLst>
                                          <p:attrName>ppt_w</p:attrName>
                                        </p:attrNameLst>
                                      </p:cBhvr>
                                      <p:tavLst>
                                        <p:tav tm="0">
                                          <p:val>
                                            <p:fltVal val="0"/>
                                          </p:val>
                                        </p:tav>
                                        <p:tav tm="100000">
                                          <p:val>
                                            <p:strVal val="#ppt_w"/>
                                          </p:val>
                                        </p:tav>
                                      </p:tavLst>
                                    </p:anim>
                                    <p:anim calcmode="lin" valueType="num">
                                      <p:cBhvr>
                                        <p:cTn id="20" dur="1000" fill="hold"/>
                                        <p:tgtEl>
                                          <p:spTgt spid="450"/>
                                        </p:tgtEl>
                                        <p:attrNameLst>
                                          <p:attrName>ppt_h</p:attrName>
                                        </p:attrNameLst>
                                      </p:cBhvr>
                                      <p:tavLst>
                                        <p:tav tm="0">
                                          <p:val>
                                            <p:fltVal val="0"/>
                                          </p:val>
                                        </p:tav>
                                        <p:tav tm="100000">
                                          <p:val>
                                            <p:strVal val="#ppt_h"/>
                                          </p:val>
                                        </p:tav>
                                      </p:tavLst>
                                    </p:anim>
                                    <p:anim calcmode="lin" valueType="num">
                                      <p:cBhvr>
                                        <p:cTn id="21" dur="1000" fill="hold"/>
                                        <p:tgtEl>
                                          <p:spTgt spid="45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0"/>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grpId="4" nodeType="afterEffect">
                                  <p:stCondLst>
                                    <p:cond delay="750"/>
                                  </p:stCondLst>
                                  <p:iterate>
                                    <p:tmAbs val="0"/>
                                  </p:iterate>
                                  <p:childTnLst>
                                    <p:set>
                                      <p:cBhvr>
                                        <p:cTn id="25" fill="hold"/>
                                        <p:tgtEl>
                                          <p:spTgt spid="453"/>
                                        </p:tgtEl>
                                        <p:attrNameLst>
                                          <p:attrName>style.visibility</p:attrName>
                                        </p:attrNameLst>
                                      </p:cBhvr>
                                      <p:to>
                                        <p:strVal val="visible"/>
                                      </p:to>
                                    </p:set>
                                    <p:animEffect transition="in" filter="wipe(left)">
                                      <p:cBhvr>
                                        <p:cTn id="26" dur="2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1" animBg="1" advAuto="0"/>
      <p:bldP spid="450" grpId="3" animBg="1" advAuto="0"/>
      <p:bldP spid="452" grpId="2" animBg="1" advAuto="0"/>
      <p:bldP spid="453"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sldNum" sz="quarter" idx="2"/>
          </p:nvPr>
        </p:nvSpPr>
        <p:spPr>
          <a:xfrm>
            <a:off x="8681107" y="4857750"/>
            <a:ext cx="266974"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469" name="Shape 469"/>
          <p:cNvSpPr>
            <a:spLocks noGrp="1"/>
          </p:cNvSpPr>
          <p:nvPr>
            <p:ph type="title"/>
          </p:nvPr>
        </p:nvSpPr>
        <p:spPr>
          <a:xfrm>
            <a:off x="287338" y="287338"/>
            <a:ext cx="8694737" cy="323851"/>
          </a:xfrm>
          <a:prstGeom prst="rect">
            <a:avLst/>
          </a:prstGeom>
        </p:spPr>
        <p:txBody>
          <a:bodyPr/>
          <a:lstStyle>
            <a:lvl1pPr defTabSz="730250">
              <a:defRPr sz="2200"/>
            </a:lvl1pPr>
          </a:lstStyle>
          <a:p>
            <a:r>
              <a:t>Developer platforms for connected device</a:t>
            </a:r>
          </a:p>
        </p:txBody>
      </p:sp>
      <p:sp>
        <p:nvSpPr>
          <p:cNvPr id="470" name="Shape 470"/>
          <p:cNvSpPr>
            <a:spLocks noGrp="1"/>
          </p:cNvSpPr>
          <p:nvPr>
            <p:ph type="body" sz="quarter" idx="1"/>
          </p:nvPr>
        </p:nvSpPr>
        <p:spPr>
          <a:xfrm>
            <a:off x="304799" y="666750"/>
            <a:ext cx="4709718" cy="215900"/>
          </a:xfrm>
          <a:prstGeom prst="rect">
            <a:avLst/>
          </a:prstGeom>
        </p:spPr>
        <p:txBody>
          <a:bodyPr/>
          <a:lstStyle>
            <a:lvl1pPr marL="0" indent="0" defTabSz="812800">
              <a:spcBef>
                <a:spcPts val="500"/>
              </a:spcBef>
              <a:buSzTx/>
              <a:buNone/>
              <a:defRPr sz="1500" b="0" i="1">
                <a:solidFill>
                  <a:srgbClr val="B41E5A"/>
                </a:solidFill>
              </a:defRPr>
            </a:lvl1pPr>
          </a:lstStyle>
          <a:p>
            <a:r>
              <a:t>All support security and virtualization out-of-the-box</a:t>
            </a:r>
          </a:p>
        </p:txBody>
      </p:sp>
      <p:grpSp>
        <p:nvGrpSpPr>
          <p:cNvPr id="474" name="Group 474"/>
          <p:cNvGrpSpPr/>
          <p:nvPr/>
        </p:nvGrpSpPr>
        <p:grpSpPr>
          <a:xfrm>
            <a:off x="457199" y="1352550"/>
            <a:ext cx="2665415" cy="3137061"/>
            <a:chOff x="0" y="0"/>
            <a:chExt cx="2665413" cy="3137060"/>
          </a:xfrm>
        </p:grpSpPr>
        <p:pic>
          <p:nvPicPr>
            <p:cNvPr id="471" name="image35.jpeg" descr="image73"/>
            <p:cNvPicPr>
              <a:picLocks noChangeAspect="1"/>
            </p:cNvPicPr>
            <p:nvPr/>
          </p:nvPicPr>
          <p:blipFill>
            <a:blip r:embed="rId2">
              <a:extLst/>
            </a:blip>
            <a:stretch>
              <a:fillRect/>
            </a:stretch>
          </p:blipFill>
          <p:spPr>
            <a:xfrm>
              <a:off x="0" y="0"/>
              <a:ext cx="2192339" cy="1914525"/>
            </a:xfrm>
            <a:prstGeom prst="rect">
              <a:avLst/>
            </a:prstGeom>
            <a:ln w="12700" cap="flat">
              <a:noFill/>
              <a:miter lim="400000"/>
            </a:ln>
            <a:effectLst/>
          </p:spPr>
        </p:pic>
        <p:sp>
          <p:nvSpPr>
            <p:cNvPr id="472" name="Shape 472"/>
            <p:cNvSpPr/>
            <p:nvPr/>
          </p:nvSpPr>
          <p:spPr>
            <a:xfrm>
              <a:off x="533400" y="2454114"/>
              <a:ext cx="2132014" cy="682947"/>
            </a:xfrm>
            <a:prstGeom prst="rect">
              <a:avLst/>
            </a:prstGeom>
            <a:solidFill>
              <a:schemeClr val="accent3">
                <a:lumOff val="44000"/>
              </a:schemeClr>
            </a:solidFill>
            <a:ln w="12700" cap="flat">
              <a:noFill/>
              <a:miter lim="400000"/>
            </a:ln>
            <a:effectLst/>
            <a:extLst>
              <a:ext uri="{C572A759-6A51-4108-AA02-DFA0A04FC94B}">
                <ma14:wrappingTextBoxFlag xmlns:ma14="http://schemas.microsoft.com/office/mac/drawingml/2011/main" xmlns="" val="1"/>
              </a:ext>
            </a:extLst>
          </p:spPr>
          <p:txBody>
            <a:bodyPr wrap="square" lIns="38957" tIns="38957" rIns="38957" bIns="38957" numCol="1" anchor="ctr">
              <a:spAutoFit/>
            </a:bodyPr>
            <a:lstStyle/>
            <a:p>
              <a:pPr>
                <a:defRPr sz="1100">
                  <a:solidFill>
                    <a:srgbClr val="262626"/>
                  </a:solidFill>
                </a:defRPr>
              </a:pPr>
              <a:r>
                <a:t>MIPS PIC32EZ (MIPS M5150)</a:t>
              </a:r>
              <a:endParaRPr>
                <a:solidFill>
                  <a:srgbClr val="000000"/>
                </a:solidFill>
              </a:endParaRPr>
            </a:p>
            <a:p>
              <a:pPr>
                <a:defRPr sz="1100" b="0">
                  <a:solidFill>
                    <a:srgbClr val="262626"/>
                  </a:solidFill>
                </a:defRPr>
              </a:pPr>
              <a:r>
                <a:t>9-Axis sensors</a:t>
              </a:r>
              <a:endParaRPr>
                <a:solidFill>
                  <a:srgbClr val="000099"/>
                </a:solidFill>
              </a:endParaRPr>
            </a:p>
            <a:p>
              <a:pPr>
                <a:defRPr sz="1100" b="0">
                  <a:solidFill>
                    <a:srgbClr val="262626"/>
                  </a:solidFill>
                </a:defRPr>
              </a:pPr>
              <a:r>
                <a:t>Accelerometer/Magnetometer</a:t>
              </a:r>
              <a:endParaRPr>
                <a:solidFill>
                  <a:srgbClr val="000099"/>
                </a:solidFill>
              </a:endParaRPr>
            </a:p>
            <a:p>
              <a:pPr>
                <a:defRPr sz="1100" b="0">
                  <a:solidFill>
                    <a:srgbClr val="262626"/>
                  </a:solidFill>
                </a:defRPr>
              </a:pPr>
              <a:r>
                <a:t>and Gyroscope</a:t>
              </a:r>
            </a:p>
          </p:txBody>
        </p:sp>
        <p:pic>
          <p:nvPicPr>
            <p:cNvPr id="473" name="image36.png" descr="image76"/>
            <p:cNvPicPr>
              <a:picLocks noChangeAspect="1"/>
            </p:cNvPicPr>
            <p:nvPr/>
          </p:nvPicPr>
          <p:blipFill>
            <a:blip r:embed="rId3">
              <a:extLst/>
            </a:blip>
            <a:stretch>
              <a:fillRect/>
            </a:stretch>
          </p:blipFill>
          <p:spPr>
            <a:xfrm>
              <a:off x="803275" y="1846262"/>
              <a:ext cx="1125538" cy="415926"/>
            </a:xfrm>
            <a:prstGeom prst="rect">
              <a:avLst/>
            </a:prstGeom>
            <a:ln w="12700" cap="flat">
              <a:noFill/>
              <a:miter lim="400000"/>
            </a:ln>
            <a:effectLst/>
          </p:spPr>
        </p:pic>
      </p:grpSp>
      <p:grpSp>
        <p:nvGrpSpPr>
          <p:cNvPr id="478" name="Group 478"/>
          <p:cNvGrpSpPr/>
          <p:nvPr/>
        </p:nvGrpSpPr>
        <p:grpSpPr>
          <a:xfrm>
            <a:off x="5867400" y="1286669"/>
            <a:ext cx="2132014" cy="3338674"/>
            <a:chOff x="0" y="0"/>
            <a:chExt cx="2132013" cy="3338672"/>
          </a:xfrm>
        </p:grpSpPr>
        <p:sp>
          <p:nvSpPr>
            <p:cNvPr id="475" name="Shape 475"/>
            <p:cNvSpPr/>
            <p:nvPr/>
          </p:nvSpPr>
          <p:spPr>
            <a:xfrm>
              <a:off x="0" y="2503327"/>
              <a:ext cx="2132014" cy="835346"/>
            </a:xfrm>
            <a:prstGeom prst="rect">
              <a:avLst/>
            </a:prstGeom>
            <a:solidFill>
              <a:schemeClr val="accent3">
                <a:lumOff val="44000"/>
              </a:schemeClr>
            </a:solidFill>
            <a:ln w="12700" cap="flat">
              <a:noFill/>
              <a:miter lim="400000"/>
            </a:ln>
            <a:effectLst/>
            <a:extLst>
              <a:ext uri="{C572A759-6A51-4108-AA02-DFA0A04FC94B}">
                <ma14:wrappingTextBoxFlag xmlns:ma14="http://schemas.microsoft.com/office/mac/drawingml/2011/main" xmlns="" val="1"/>
              </a:ext>
            </a:extLst>
          </p:spPr>
          <p:txBody>
            <a:bodyPr wrap="square" lIns="38957" tIns="38957" rIns="38957" bIns="38957" numCol="1" anchor="ctr">
              <a:spAutoFit/>
            </a:bodyPr>
            <a:lstStyle/>
            <a:p>
              <a:pPr>
                <a:defRPr sz="1100">
                  <a:solidFill>
                    <a:srgbClr val="262626"/>
                  </a:solidFill>
                </a:defRPr>
              </a:pPr>
              <a:r>
                <a:t>Baikal T1 (MIPS P5600)</a:t>
              </a:r>
              <a:endParaRPr>
                <a:solidFill>
                  <a:srgbClr val="000000"/>
                </a:solidFill>
              </a:endParaRPr>
            </a:p>
            <a:p>
              <a:pPr>
                <a:defRPr sz="1100" b="0">
                  <a:solidFill>
                    <a:srgbClr val="262626"/>
                  </a:solidFill>
                </a:defRPr>
              </a:pPr>
              <a:r>
                <a:t>IoT Hub with wired and wireless connection </a:t>
              </a:r>
              <a:endParaRPr>
                <a:solidFill>
                  <a:srgbClr val="000000"/>
                </a:solidFill>
              </a:endParaRPr>
            </a:p>
            <a:p>
              <a:pPr>
                <a:defRPr sz="1100" b="0">
                  <a:solidFill>
                    <a:srgbClr val="262626"/>
                  </a:solidFill>
                </a:defRPr>
              </a:pPr>
              <a:r>
                <a:t>On board security chip</a:t>
              </a:r>
              <a:endParaRPr>
                <a:solidFill>
                  <a:srgbClr val="000099"/>
                </a:solidFill>
              </a:endParaRPr>
            </a:p>
          </p:txBody>
        </p:sp>
        <p:pic>
          <p:nvPicPr>
            <p:cNvPr id="476" name="image37.png" descr="Baikal-Electronics-logo_w_600"/>
            <p:cNvPicPr>
              <a:picLocks noChangeAspect="1"/>
            </p:cNvPicPr>
            <p:nvPr/>
          </p:nvPicPr>
          <p:blipFill>
            <a:blip r:embed="rId4">
              <a:extLst/>
            </a:blip>
            <a:stretch>
              <a:fillRect/>
            </a:stretch>
          </p:blipFill>
          <p:spPr>
            <a:xfrm>
              <a:off x="76200" y="1878012"/>
              <a:ext cx="1447801" cy="498476"/>
            </a:xfrm>
            <a:prstGeom prst="rect">
              <a:avLst/>
            </a:prstGeom>
            <a:ln w="12700" cap="flat">
              <a:noFill/>
              <a:miter lim="400000"/>
            </a:ln>
            <a:effectLst/>
          </p:spPr>
        </p:pic>
        <p:pic>
          <p:nvPicPr>
            <p:cNvPr id="477" name="image38.jpg" descr="tplatforms500"/>
            <p:cNvPicPr>
              <a:picLocks noChangeAspect="1"/>
            </p:cNvPicPr>
            <p:nvPr/>
          </p:nvPicPr>
          <p:blipFill>
            <a:blip r:embed="rId5">
              <a:extLst/>
            </a:blip>
            <a:stretch>
              <a:fillRect/>
            </a:stretch>
          </p:blipFill>
          <p:spPr>
            <a:xfrm>
              <a:off x="0" y="0"/>
              <a:ext cx="2019301" cy="1778000"/>
            </a:xfrm>
            <a:prstGeom prst="rect">
              <a:avLst/>
            </a:prstGeom>
            <a:ln w="12700" cap="flat">
              <a:noFill/>
              <a:miter lim="400000"/>
            </a:ln>
            <a:effectLst/>
          </p:spPr>
        </p:pic>
      </p:grpSp>
      <p:sp>
        <p:nvSpPr>
          <p:cNvPr id="479" name="Shape 479"/>
          <p:cNvSpPr/>
          <p:nvPr/>
        </p:nvSpPr>
        <p:spPr>
          <a:xfrm>
            <a:off x="3733800" y="3893977"/>
            <a:ext cx="1752600" cy="530546"/>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 val="1"/>
            </a:ext>
          </a:extLst>
        </p:spPr>
        <p:txBody>
          <a:bodyPr lIns="38957" tIns="38957" rIns="38957" bIns="38957" anchor="ctr">
            <a:spAutoFit/>
          </a:bodyPr>
          <a:lstStyle/>
          <a:p>
            <a:pPr>
              <a:defRPr sz="1100">
                <a:solidFill>
                  <a:srgbClr val="262626"/>
                </a:solidFill>
              </a:defRPr>
            </a:pPr>
            <a:r>
              <a:t>Altair FourGee 1150/1160 (MIPS M5150)</a:t>
            </a:r>
            <a:endParaRPr>
              <a:solidFill>
                <a:srgbClr val="000099"/>
              </a:solidFill>
            </a:endParaRPr>
          </a:p>
          <a:p>
            <a:pPr>
              <a:defRPr sz="1100" b="0">
                <a:solidFill>
                  <a:srgbClr val="262626"/>
                </a:solidFill>
              </a:defRPr>
            </a:pPr>
            <a:r>
              <a:t>LTE Cat1/Cat0 Modem</a:t>
            </a:r>
          </a:p>
        </p:txBody>
      </p:sp>
      <p:pic>
        <p:nvPicPr>
          <p:cNvPr id="480" name="image39.png" descr="image78"/>
          <p:cNvPicPr>
            <a:picLocks noChangeAspect="1"/>
          </p:cNvPicPr>
          <p:nvPr/>
        </p:nvPicPr>
        <p:blipFill>
          <a:blip r:embed="rId6">
            <a:extLst/>
          </a:blip>
          <a:stretch>
            <a:fillRect/>
          </a:stretch>
        </p:blipFill>
        <p:spPr>
          <a:xfrm>
            <a:off x="3733800" y="3333750"/>
            <a:ext cx="1335088" cy="436563"/>
          </a:xfrm>
          <a:prstGeom prst="rect">
            <a:avLst/>
          </a:prstGeom>
          <a:ln w="12700">
            <a:miter lim="400000"/>
          </a:ln>
        </p:spPr>
      </p:pic>
      <p:pic>
        <p:nvPicPr>
          <p:cNvPr id="481" name="image34.png"/>
          <p:cNvPicPr>
            <a:picLocks noChangeAspect="1"/>
          </p:cNvPicPr>
          <p:nvPr/>
        </p:nvPicPr>
        <p:blipFill>
          <a:blip r:embed="rId7">
            <a:extLst/>
          </a:blip>
          <a:stretch>
            <a:fillRect/>
          </a:stretch>
        </p:blipFill>
        <p:spPr>
          <a:xfrm>
            <a:off x="3505200" y="1352550"/>
            <a:ext cx="1800225" cy="1800225"/>
          </a:xfrm>
          <a:prstGeom prst="rect">
            <a:avLst/>
          </a:prstGeom>
          <a:ln w="12700">
            <a:miter lim="400000"/>
          </a:ln>
        </p:spPr>
      </p:pic>
      <p:grpSp>
        <p:nvGrpSpPr>
          <p:cNvPr id="484" name="Group 484"/>
          <p:cNvGrpSpPr/>
          <p:nvPr/>
        </p:nvGrpSpPr>
        <p:grpSpPr>
          <a:xfrm>
            <a:off x="8023225" y="96837"/>
            <a:ext cx="1009650" cy="1129443"/>
            <a:chOff x="0" y="0"/>
            <a:chExt cx="1009650" cy="1129441"/>
          </a:xfrm>
        </p:grpSpPr>
        <p:pic>
          <p:nvPicPr>
            <p:cNvPr id="482" name="image31.jpeg" descr="EEPW award logo"/>
            <p:cNvPicPr>
              <a:picLocks noChangeAspect="1"/>
            </p:cNvPicPr>
            <p:nvPr/>
          </p:nvPicPr>
          <p:blipFill>
            <a:blip r:embed="rId8">
              <a:extLst/>
            </a:blip>
            <a:stretch>
              <a:fillRect/>
            </a:stretch>
          </p:blipFill>
          <p:spPr>
            <a:xfrm>
              <a:off x="0" y="0"/>
              <a:ext cx="1009650" cy="733425"/>
            </a:xfrm>
            <a:prstGeom prst="rect">
              <a:avLst/>
            </a:prstGeom>
            <a:ln w="12700" cap="flat">
              <a:noFill/>
              <a:miter lim="400000"/>
            </a:ln>
            <a:effectLst/>
          </p:spPr>
        </p:pic>
        <p:sp>
          <p:nvSpPr>
            <p:cNvPr id="483" name="Shape 483"/>
            <p:cNvSpPr/>
            <p:nvPr/>
          </p:nvSpPr>
          <p:spPr>
            <a:xfrm>
              <a:off x="90487" y="687387"/>
              <a:ext cx="804863" cy="4420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700"/>
                </a:spcBef>
                <a:defRPr sz="1200">
                  <a:solidFill>
                    <a:srgbClr val="333333"/>
                  </a:solidFill>
                </a:defRPr>
              </a:lvl1pPr>
            </a:lstStyle>
            <a:p>
              <a:r>
                <a:t>Winner: Best IP</a:t>
              </a:r>
            </a:p>
          </p:txBody>
        </p:sp>
      </p:grpSp>
      <p:grpSp>
        <p:nvGrpSpPr>
          <p:cNvPr id="487" name="Group 487"/>
          <p:cNvGrpSpPr/>
          <p:nvPr/>
        </p:nvGrpSpPr>
        <p:grpSpPr>
          <a:xfrm>
            <a:off x="6521450" y="11782"/>
            <a:ext cx="1406525" cy="1099280"/>
            <a:chOff x="0" y="0"/>
            <a:chExt cx="1406525" cy="1099279"/>
          </a:xfrm>
        </p:grpSpPr>
        <p:pic>
          <p:nvPicPr>
            <p:cNvPr id="485" name="image30.jpeg" descr="EDN China award logo"/>
            <p:cNvPicPr>
              <a:picLocks noChangeAspect="1"/>
            </p:cNvPicPr>
            <p:nvPr/>
          </p:nvPicPr>
          <p:blipFill>
            <a:blip r:embed="rId9">
              <a:extLst/>
            </a:blip>
            <a:stretch>
              <a:fillRect/>
            </a:stretch>
          </p:blipFill>
          <p:spPr>
            <a:xfrm>
              <a:off x="31750" y="0"/>
              <a:ext cx="1230313" cy="604838"/>
            </a:xfrm>
            <a:prstGeom prst="rect">
              <a:avLst/>
            </a:prstGeom>
            <a:ln w="12700" cap="flat">
              <a:noFill/>
              <a:miter lim="400000"/>
            </a:ln>
            <a:effectLst/>
          </p:spPr>
        </p:pic>
        <p:sp>
          <p:nvSpPr>
            <p:cNvPr id="486" name="Shape 486"/>
            <p:cNvSpPr/>
            <p:nvPr/>
          </p:nvSpPr>
          <p:spPr>
            <a:xfrm>
              <a:off x="0" y="657225"/>
              <a:ext cx="1406525" cy="4420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700"/>
                </a:spcBef>
                <a:defRPr sz="1200">
                  <a:solidFill>
                    <a:srgbClr val="333333"/>
                  </a:solidFill>
                </a:defRPr>
              </a:lvl1pPr>
            </a:lstStyle>
            <a:p>
              <a:r>
                <a:t>Winner: Leading Product</a:t>
              </a:r>
            </a:p>
          </p:txBody>
        </p:sp>
      </p:grpSp>
      <p:grpSp>
        <p:nvGrpSpPr>
          <p:cNvPr id="490" name="Group 490"/>
          <p:cNvGrpSpPr/>
          <p:nvPr/>
        </p:nvGrpSpPr>
        <p:grpSpPr>
          <a:xfrm>
            <a:off x="7975600" y="2326197"/>
            <a:ext cx="1296988" cy="1259617"/>
            <a:chOff x="0" y="0"/>
            <a:chExt cx="1296987" cy="1259616"/>
          </a:xfrm>
        </p:grpSpPr>
        <p:sp>
          <p:nvSpPr>
            <p:cNvPr id="488" name="Shape 488"/>
            <p:cNvSpPr/>
            <p:nvPr/>
          </p:nvSpPr>
          <p:spPr>
            <a:xfrm>
              <a:off x="0" y="817562"/>
              <a:ext cx="1296988" cy="4420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spcBef>
                  <a:spcPts val="700"/>
                </a:spcBef>
                <a:defRPr sz="1200">
                  <a:solidFill>
                    <a:srgbClr val="333333"/>
                  </a:solidFill>
                </a:defRPr>
              </a:lvl1pPr>
            </a:lstStyle>
            <a:p>
              <a:r>
                <a:t>Winner: Best Processor IP</a:t>
              </a:r>
            </a:p>
          </p:txBody>
        </p:sp>
        <p:pic>
          <p:nvPicPr>
            <p:cNvPr id="489" name="image32.jpeg" descr="C:\Users\ian.anderton\Documents\photo 2.JPG"/>
            <p:cNvPicPr>
              <a:picLocks noChangeAspect="1"/>
            </p:cNvPicPr>
            <p:nvPr/>
          </p:nvPicPr>
          <p:blipFill>
            <a:blip r:embed="rId10">
              <a:extLst/>
            </a:blip>
            <a:stretch>
              <a:fillRect/>
            </a:stretch>
          </p:blipFill>
          <p:spPr>
            <a:xfrm>
              <a:off x="260350" y="0"/>
              <a:ext cx="765175" cy="847725"/>
            </a:xfrm>
            <a:prstGeom prst="rect">
              <a:avLst/>
            </a:prstGeom>
            <a:ln w="12700" cap="flat">
              <a:noFill/>
              <a:miter lim="400000"/>
            </a:ln>
            <a:effectLst/>
          </p:spPr>
        </p:pic>
      </p:grpSp>
      <p:pic>
        <p:nvPicPr>
          <p:cNvPr id="491" name="image33.jpeg" descr="http://www.edn.com/ContentEETimes/Images/Hot_100_Products_2014_fig.jpg"/>
          <p:cNvPicPr>
            <a:picLocks noChangeAspect="1"/>
          </p:cNvPicPr>
          <p:nvPr/>
        </p:nvPicPr>
        <p:blipFill>
          <a:blip r:embed="rId11">
            <a:extLst/>
          </a:blip>
          <a:stretch>
            <a:fillRect/>
          </a:stretch>
        </p:blipFill>
        <p:spPr>
          <a:xfrm>
            <a:off x="7950993" y="1286669"/>
            <a:ext cx="1154114" cy="7064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Shape 493"/>
          <p:cNvSpPr>
            <a:spLocks noGrp="1"/>
          </p:cNvSpPr>
          <p:nvPr>
            <p:ph type="sldNum" sz="quarter" idx="2"/>
          </p:nvPr>
        </p:nvSpPr>
        <p:spPr>
          <a:xfrm>
            <a:off x="8681107" y="4857750"/>
            <a:ext cx="266974"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494" name="Shape 494"/>
          <p:cNvSpPr>
            <a:spLocks noGrp="1"/>
          </p:cNvSpPr>
          <p:nvPr>
            <p:ph type="title"/>
          </p:nvPr>
        </p:nvSpPr>
        <p:spPr>
          <a:xfrm>
            <a:off x="287338" y="287338"/>
            <a:ext cx="8694737" cy="323851"/>
          </a:xfrm>
          <a:prstGeom prst="rect">
            <a:avLst/>
          </a:prstGeom>
        </p:spPr>
        <p:txBody>
          <a:bodyPr/>
          <a:lstStyle>
            <a:lvl1pPr defTabSz="730250">
              <a:defRPr sz="2200"/>
            </a:lvl1pPr>
          </a:lstStyle>
          <a:p>
            <a:r>
              <a:t>Summary</a:t>
            </a:r>
          </a:p>
        </p:txBody>
      </p:sp>
      <p:sp>
        <p:nvSpPr>
          <p:cNvPr id="495" name="Shape 495"/>
          <p:cNvSpPr/>
          <p:nvPr/>
        </p:nvSpPr>
        <p:spPr>
          <a:xfrm>
            <a:off x="287338" y="993923"/>
            <a:ext cx="8694737" cy="28889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79387" indent="-179387">
              <a:spcBef>
                <a:spcPts val="600"/>
              </a:spcBef>
              <a:buClr>
                <a:schemeClr val="accent1"/>
              </a:buClr>
              <a:buSzPct val="100000"/>
              <a:buFont typeface="Wingdings"/>
              <a:buChar char="▪"/>
              <a:defRPr sz="1800">
                <a:solidFill>
                  <a:srgbClr val="3C3C3C"/>
                </a:solidFill>
              </a:defRPr>
            </a:pPr>
            <a:r>
              <a:t>Home automation is one of the leading IoT segments</a:t>
            </a:r>
            <a:endParaRPr>
              <a:solidFill>
                <a:srgbClr val="000000"/>
              </a:solidFill>
            </a:endParaRPr>
          </a:p>
          <a:p>
            <a:pPr marL="358775" lvl="1" indent="-184150">
              <a:spcBef>
                <a:spcPts val="600"/>
              </a:spcBef>
              <a:buClr>
                <a:schemeClr val="accent1"/>
              </a:buClr>
              <a:buSzPct val="100000"/>
              <a:buFont typeface="Wingdings"/>
              <a:buChar char="▪"/>
              <a:defRPr sz="1800">
                <a:solidFill>
                  <a:srgbClr val="3C3C3C"/>
                </a:solidFill>
              </a:defRPr>
            </a:pPr>
            <a:r>
              <a:t>Including various types of system from security camera to lighting.</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There is an increase focus on security to address customers concern, grown amounts of attacks and regulation requirements.</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The key method of security is to provide trusted execution environment</a:t>
            </a:r>
            <a:endParaRPr>
              <a:solidFill>
                <a:srgbClr val="000000"/>
              </a:solidFill>
            </a:endParaRPr>
          </a:p>
          <a:p>
            <a:pPr marL="358775" lvl="1" indent="-184150">
              <a:spcBef>
                <a:spcPts val="600"/>
              </a:spcBef>
              <a:buClr>
                <a:schemeClr val="accent1"/>
              </a:buClr>
              <a:buSzPct val="100000"/>
              <a:buFont typeface="Wingdings"/>
              <a:buChar char="▪"/>
              <a:defRPr sz="1800">
                <a:solidFill>
                  <a:srgbClr val="3C3C3C"/>
                </a:solidFill>
              </a:defRPr>
            </a:pPr>
            <a:r>
              <a:t>Having isolated trust environment for each application is important  </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MIPS provides certified TEE solution using 3rd party collaboration</a:t>
            </a:r>
            <a:endParaRPr>
              <a:solidFill>
                <a:srgbClr val="000000"/>
              </a:solidFill>
            </a:endParaRPr>
          </a:p>
          <a:p>
            <a:pPr marL="358775" lvl="1" indent="-184150">
              <a:spcBef>
                <a:spcPts val="600"/>
              </a:spcBef>
              <a:buClr>
                <a:schemeClr val="accent1"/>
              </a:buClr>
              <a:buSzPct val="100000"/>
              <a:buFont typeface="Wingdings"/>
              <a:buChar char="▪"/>
              <a:defRPr sz="1800">
                <a:solidFill>
                  <a:srgbClr val="3C3C3C"/>
                </a:solidFill>
              </a:defRPr>
            </a:pPr>
            <a:r>
              <a:t>Developer kits are available from partners  </a:t>
            </a:r>
            <a:endParaRPr>
              <a:solidFill>
                <a:srgbClr val="000000"/>
              </a:solidFill>
            </a:endParaRPr>
          </a:p>
        </p:txBody>
      </p:sp>
      <p:sp>
        <p:nvSpPr>
          <p:cNvPr id="496" name="Shape 496"/>
          <p:cNvSpPr/>
          <p:nvPr/>
        </p:nvSpPr>
        <p:spPr>
          <a:xfrm>
            <a:off x="76200" y="3968299"/>
            <a:ext cx="8382000" cy="719891"/>
          </a:xfrm>
          <a:prstGeom prst="rect">
            <a:avLst/>
          </a:prstGeom>
          <a:ln w="12700">
            <a:miter lim="400000"/>
          </a:ln>
          <a:extLst>
            <a:ext uri="{C572A759-6A51-4108-AA02-DFA0A04FC94B}">
              <ma14:wrappingTextBoxFlag xmlns:ma14="http://schemas.microsoft.com/office/mac/drawingml/2011/main" xmlns="" val="1"/>
            </a:ext>
          </a:extLst>
        </p:spPr>
        <p:txBody>
          <a:bodyPr lIns="72000" tIns="72000" rIns="72000" bIns="72000" anchor="ctr">
            <a:spAutoFit/>
          </a:bodyPr>
          <a:lstStyle>
            <a:lvl1pPr algn="ctr">
              <a:defRPr sz="2000" i="1">
                <a:solidFill>
                  <a:srgbClr val="0433FF"/>
                </a:solidFill>
              </a:defRPr>
            </a:lvl1pPr>
          </a:lstStyle>
          <a:p>
            <a:r>
              <a:t>Trusted Execution Environment for Multi application is the key component for secure IoT systems</a:t>
            </a:r>
          </a:p>
        </p:txBody>
      </p:sp>
      <p:pic>
        <p:nvPicPr>
          <p:cNvPr id="497" name="pasted-image.tiff"/>
          <p:cNvPicPr>
            <a:picLocks noChangeAspect="1"/>
          </p:cNvPicPr>
          <p:nvPr/>
        </p:nvPicPr>
        <p:blipFill>
          <a:blip r:embed="rId2">
            <a:extLst/>
          </a:blip>
          <a:stretch>
            <a:fillRect/>
          </a:stretch>
        </p:blipFill>
        <p:spPr>
          <a:xfrm>
            <a:off x="6012990" y="101600"/>
            <a:ext cx="3214701" cy="948337"/>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1" animBg="1" advAuto="0"/>
      <p:bldP spid="496"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82" name="Shape 82"/>
          <p:cNvSpPr>
            <a:spLocks noGrp="1"/>
          </p:cNvSpPr>
          <p:nvPr>
            <p:ph type="title"/>
          </p:nvPr>
        </p:nvSpPr>
        <p:spPr>
          <a:xfrm>
            <a:off x="287338" y="287338"/>
            <a:ext cx="8694737" cy="323851"/>
          </a:xfrm>
          <a:prstGeom prst="rect">
            <a:avLst/>
          </a:prstGeom>
        </p:spPr>
        <p:txBody>
          <a:bodyPr/>
          <a:lstStyle>
            <a:lvl1pPr defTabSz="730250">
              <a:defRPr sz="2200"/>
            </a:lvl1pPr>
          </a:lstStyle>
          <a:p>
            <a:r>
              <a:t>Home automation IoT segment</a:t>
            </a:r>
          </a:p>
        </p:txBody>
      </p:sp>
      <p:sp>
        <p:nvSpPr>
          <p:cNvPr id="83" name="Shape 83"/>
          <p:cNvSpPr>
            <a:spLocks noGrp="1"/>
          </p:cNvSpPr>
          <p:nvPr>
            <p:ph type="body" sz="half" idx="1"/>
          </p:nvPr>
        </p:nvSpPr>
        <p:spPr>
          <a:xfrm>
            <a:off x="287337" y="1006475"/>
            <a:ext cx="3294064" cy="3013075"/>
          </a:xfrm>
          <a:prstGeom prst="rect">
            <a:avLst/>
          </a:prstGeom>
        </p:spPr>
        <p:txBody>
          <a:bodyPr/>
          <a:lstStyle/>
          <a:p>
            <a:r>
              <a:t>Home Automation is the dominated connected devices segments</a:t>
            </a:r>
          </a:p>
          <a:p>
            <a:pPr lvl="1"/>
            <a:r>
              <a:t>Faster growth compared to traditional markets, like smartphones.</a:t>
            </a:r>
          </a:p>
          <a:p>
            <a:pPr lvl="1"/>
            <a:r>
              <a:t>Faster growth than other IoT segments, like automotive and consumer electronic.</a:t>
            </a:r>
          </a:p>
        </p:txBody>
      </p:sp>
      <p:sp>
        <p:nvSpPr>
          <p:cNvPr id="84" name="Shape 84"/>
          <p:cNvSpPr/>
          <p:nvPr/>
        </p:nvSpPr>
        <p:spPr>
          <a:xfrm>
            <a:off x="287338" y="647700"/>
            <a:ext cx="8694737"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600"/>
              </a:spcBef>
              <a:defRPr sz="1800" b="0" i="1">
                <a:solidFill>
                  <a:schemeClr val="accent1"/>
                </a:solidFill>
              </a:defRPr>
            </a:lvl1pPr>
          </a:lstStyle>
          <a:p>
            <a:r>
              <a:t>The biggest IoT segment</a:t>
            </a:r>
          </a:p>
        </p:txBody>
      </p:sp>
      <p:sp>
        <p:nvSpPr>
          <p:cNvPr id="85" name="Shape 85"/>
          <p:cNvSpPr/>
          <p:nvPr/>
        </p:nvSpPr>
        <p:spPr>
          <a:xfrm>
            <a:off x="152399" y="4324350"/>
            <a:ext cx="8424865"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000" i="1">
                <a:solidFill>
                  <a:schemeClr val="accent2"/>
                </a:solidFill>
              </a:defRPr>
            </a:lvl1pPr>
          </a:lstStyle>
          <a:p>
            <a:r>
              <a:t>Big segments is what hackers are looking for…</a:t>
            </a:r>
          </a:p>
        </p:txBody>
      </p:sp>
      <p:grpSp>
        <p:nvGrpSpPr>
          <p:cNvPr id="88" name="Group 88"/>
          <p:cNvGrpSpPr/>
          <p:nvPr/>
        </p:nvGrpSpPr>
        <p:grpSpPr>
          <a:xfrm>
            <a:off x="3352799" y="895350"/>
            <a:ext cx="5538790" cy="3548063"/>
            <a:chOff x="0" y="0"/>
            <a:chExt cx="5538788" cy="3548062"/>
          </a:xfrm>
        </p:grpSpPr>
        <p:pic>
          <p:nvPicPr>
            <p:cNvPr id="86" name="image8.png" descr="IoT_Segments"/>
            <p:cNvPicPr>
              <a:picLocks noChangeAspect="1"/>
            </p:cNvPicPr>
            <p:nvPr/>
          </p:nvPicPr>
          <p:blipFill>
            <a:blip r:embed="rId2">
              <a:extLst/>
            </a:blip>
            <a:stretch>
              <a:fillRect/>
            </a:stretch>
          </p:blipFill>
          <p:spPr>
            <a:xfrm>
              <a:off x="-1" y="0"/>
              <a:ext cx="5538790" cy="3548063"/>
            </a:xfrm>
            <a:prstGeom prst="rect">
              <a:avLst/>
            </a:prstGeom>
            <a:ln w="12700" cap="flat">
              <a:noFill/>
              <a:miter lim="400000"/>
            </a:ln>
            <a:effectLst/>
          </p:spPr>
        </p:pic>
        <p:sp>
          <p:nvSpPr>
            <p:cNvPr id="87" name="Shape 87"/>
            <p:cNvSpPr/>
            <p:nvPr/>
          </p:nvSpPr>
          <p:spPr>
            <a:xfrm>
              <a:off x="76199" y="3200400"/>
              <a:ext cx="1066801" cy="228601"/>
            </a:xfrm>
            <a:prstGeom prst="rect">
              <a:avLst/>
            </a:prstGeom>
            <a:solidFill>
              <a:schemeClr val="accent3">
                <a:lumOff val="44000"/>
              </a:schemeClr>
            </a:solidFill>
            <a:ln w="12700" cap="flat">
              <a:noFill/>
              <a:miter lim="400000"/>
            </a:ln>
            <a:effectLst/>
          </p:spPr>
          <p:txBody>
            <a:bodyPr wrap="square" lIns="72000" tIns="72000" rIns="72000" bIns="72000" numCol="1" anchor="ctr">
              <a:noAutofit/>
            </a:bodyPr>
            <a:lstStyle/>
            <a:p>
              <a:pPr>
                <a:defRPr>
                  <a:solidFill>
                    <a:srgbClr val="000000"/>
                  </a:solidFill>
                </a:defRPr>
              </a:pPr>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91" name="Shape 91"/>
          <p:cNvSpPr>
            <a:spLocks noGrp="1"/>
          </p:cNvSpPr>
          <p:nvPr>
            <p:ph type="title"/>
          </p:nvPr>
        </p:nvSpPr>
        <p:spPr>
          <a:xfrm>
            <a:off x="287338" y="287338"/>
            <a:ext cx="8694737" cy="323851"/>
          </a:xfrm>
          <a:prstGeom prst="rect">
            <a:avLst/>
          </a:prstGeom>
        </p:spPr>
        <p:txBody>
          <a:bodyPr/>
          <a:lstStyle>
            <a:lvl1pPr defTabSz="730250">
              <a:defRPr sz="2200"/>
            </a:lvl1pPr>
          </a:lstStyle>
          <a:p>
            <a:r>
              <a:t>Security Attacks on Home Automation </a:t>
            </a:r>
          </a:p>
        </p:txBody>
      </p:sp>
      <p:sp>
        <p:nvSpPr>
          <p:cNvPr id="92" name="Shape 92"/>
          <p:cNvSpPr/>
          <p:nvPr/>
        </p:nvSpPr>
        <p:spPr>
          <a:xfrm>
            <a:off x="287338" y="647700"/>
            <a:ext cx="8694737" cy="2592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spcBef>
                <a:spcPts val="600"/>
              </a:spcBef>
              <a:defRPr sz="1800" b="0" i="1">
                <a:solidFill>
                  <a:schemeClr val="accent1"/>
                </a:solidFill>
              </a:defRPr>
            </a:lvl1pPr>
          </a:lstStyle>
          <a:p>
            <a:r>
              <a:t>Being the biggest segment makes it the target for attacks</a:t>
            </a:r>
          </a:p>
        </p:txBody>
      </p:sp>
      <p:pic>
        <p:nvPicPr>
          <p:cNvPr id="93" name="image9.png"/>
          <p:cNvPicPr>
            <a:picLocks noChangeAspect="1"/>
          </p:cNvPicPr>
          <p:nvPr/>
        </p:nvPicPr>
        <p:blipFill>
          <a:blip r:embed="rId2">
            <a:extLst/>
          </a:blip>
          <a:stretch>
            <a:fillRect/>
          </a:stretch>
        </p:blipFill>
        <p:spPr>
          <a:xfrm>
            <a:off x="304800" y="1047750"/>
            <a:ext cx="5576888" cy="1938339"/>
          </a:xfrm>
          <a:prstGeom prst="rect">
            <a:avLst/>
          </a:prstGeom>
          <a:ln w="25400">
            <a:solidFill>
              <a:srgbClr val="5A5A5A"/>
            </a:solidFill>
          </a:ln>
        </p:spPr>
      </p:pic>
      <p:grpSp>
        <p:nvGrpSpPr>
          <p:cNvPr id="101" name="Group 101"/>
          <p:cNvGrpSpPr/>
          <p:nvPr/>
        </p:nvGrpSpPr>
        <p:grpSpPr>
          <a:xfrm>
            <a:off x="1828800" y="1352550"/>
            <a:ext cx="4572001" cy="3009901"/>
            <a:chOff x="0" y="0"/>
            <a:chExt cx="4572000" cy="3009900"/>
          </a:xfrm>
        </p:grpSpPr>
        <p:grpSp>
          <p:nvGrpSpPr>
            <p:cNvPr id="97" name="Group 97"/>
            <p:cNvGrpSpPr/>
            <p:nvPr/>
          </p:nvGrpSpPr>
          <p:grpSpPr>
            <a:xfrm>
              <a:off x="0" y="0"/>
              <a:ext cx="4572001" cy="3009901"/>
              <a:chOff x="0" y="0"/>
              <a:chExt cx="4572000" cy="3009900"/>
            </a:xfrm>
          </p:grpSpPr>
          <p:sp>
            <p:nvSpPr>
              <p:cNvPr id="94" name="Shape 94"/>
              <p:cNvSpPr/>
              <p:nvPr/>
            </p:nvSpPr>
            <p:spPr>
              <a:xfrm>
                <a:off x="0" y="0"/>
                <a:ext cx="4572000" cy="300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996"/>
                    </a:lnTo>
                    <a:lnTo>
                      <a:pt x="19886" y="21600"/>
                    </a:lnTo>
                    <a:lnTo>
                      <a:pt x="0" y="21600"/>
                    </a:lnTo>
                    <a:close/>
                  </a:path>
                </a:pathLst>
              </a:custGeom>
              <a:solidFill>
                <a:schemeClr val="accent3">
                  <a:lumOff val="44000"/>
                </a:schemeClr>
              </a:solidFill>
              <a:ln w="12700" cap="flat">
                <a:noFill/>
                <a:miter lim="400000"/>
              </a:ln>
              <a:effectLst/>
            </p:spPr>
            <p:txBody>
              <a:bodyPr wrap="square" lIns="72000" tIns="72000" rIns="72000" bIns="72000" numCol="1" anchor="ctr">
                <a:noAutofit/>
              </a:bodyPr>
              <a:lstStyle/>
              <a:p>
                <a:pPr algn="ctr">
                  <a:defRPr>
                    <a:solidFill>
                      <a:srgbClr val="000000"/>
                    </a:solidFill>
                  </a:defRPr>
                </a:pPr>
                <a:endParaRPr/>
              </a:p>
            </p:txBody>
          </p:sp>
          <p:sp>
            <p:nvSpPr>
              <p:cNvPr id="95" name="Shape 95"/>
              <p:cNvSpPr/>
              <p:nvPr/>
            </p:nvSpPr>
            <p:spPr>
              <a:xfrm>
                <a:off x="4209126" y="2647026"/>
                <a:ext cx="362875" cy="3628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72000" tIns="72000" rIns="72000" bIns="72000" numCol="1" anchor="ctr">
                <a:noAutofit/>
              </a:bodyPr>
              <a:lstStyle/>
              <a:p>
                <a:pPr algn="ctr">
                  <a:defRPr>
                    <a:solidFill>
                      <a:srgbClr val="000000"/>
                    </a:solidFill>
                  </a:defRPr>
                </a:pPr>
                <a:endParaRPr/>
              </a:p>
            </p:txBody>
          </p:sp>
          <p:sp>
            <p:nvSpPr>
              <p:cNvPr id="96" name="Shape 96"/>
              <p:cNvSpPr/>
              <p:nvPr/>
            </p:nvSpPr>
            <p:spPr>
              <a:xfrm>
                <a:off x="0" y="0"/>
                <a:ext cx="4572000" cy="3009900"/>
              </a:xfrm>
              <a:custGeom>
                <a:avLst/>
                <a:gdLst/>
                <a:ahLst/>
                <a:cxnLst>
                  <a:cxn ang="0">
                    <a:pos x="wd2" y="hd2"/>
                  </a:cxn>
                  <a:cxn ang="5400000">
                    <a:pos x="wd2" y="hd2"/>
                  </a:cxn>
                  <a:cxn ang="10800000">
                    <a:pos x="wd2" y="hd2"/>
                  </a:cxn>
                  <a:cxn ang="16200000">
                    <a:pos x="wd2" y="hd2"/>
                  </a:cxn>
                </a:cxnLst>
                <a:rect l="0" t="0" r="r" b="b"/>
                <a:pathLst>
                  <a:path w="21600" h="21600" extrusionOk="0">
                    <a:moveTo>
                      <a:pt x="19886" y="21600"/>
                    </a:moveTo>
                    <a:lnTo>
                      <a:pt x="20229" y="19517"/>
                    </a:lnTo>
                    <a:lnTo>
                      <a:pt x="21600" y="18996"/>
                    </a:lnTo>
                    <a:lnTo>
                      <a:pt x="19886" y="21600"/>
                    </a:lnTo>
                    <a:lnTo>
                      <a:pt x="0" y="21600"/>
                    </a:lnTo>
                    <a:lnTo>
                      <a:pt x="0" y="0"/>
                    </a:lnTo>
                    <a:lnTo>
                      <a:pt x="21600" y="0"/>
                    </a:lnTo>
                    <a:lnTo>
                      <a:pt x="21600" y="18996"/>
                    </a:lnTo>
                  </a:path>
                </a:pathLst>
              </a:custGeom>
              <a:noFill/>
              <a:ln w="25400" cap="flat">
                <a:solidFill>
                  <a:srgbClr val="000000"/>
                </a:solidFill>
                <a:prstDash val="solid"/>
                <a:round/>
              </a:ln>
              <a:effectLst/>
            </p:spPr>
            <p:txBody>
              <a:bodyPr wrap="square" lIns="72000" tIns="72000" rIns="72000" bIns="72000" numCol="1" anchor="ctr">
                <a:noAutofit/>
              </a:bodyPr>
              <a:lstStyle/>
              <a:p>
                <a:pPr algn="ctr">
                  <a:defRPr>
                    <a:solidFill>
                      <a:srgbClr val="000000"/>
                    </a:solidFill>
                  </a:defRPr>
                </a:pPr>
                <a:endParaRPr/>
              </a:p>
            </p:txBody>
          </p:sp>
        </p:grpSp>
        <p:grpSp>
          <p:nvGrpSpPr>
            <p:cNvPr id="100" name="Group 100"/>
            <p:cNvGrpSpPr/>
            <p:nvPr/>
          </p:nvGrpSpPr>
          <p:grpSpPr>
            <a:xfrm>
              <a:off x="76200" y="152400"/>
              <a:ext cx="4038600" cy="2638425"/>
              <a:chOff x="0" y="0"/>
              <a:chExt cx="4038600" cy="2638425"/>
            </a:xfrm>
          </p:grpSpPr>
          <p:pic>
            <p:nvPicPr>
              <p:cNvPr id="98" name="image10.png"/>
              <p:cNvPicPr>
                <a:picLocks noChangeAspect="1"/>
              </p:cNvPicPr>
              <p:nvPr/>
            </p:nvPicPr>
            <p:blipFill>
              <a:blip r:embed="rId3">
                <a:extLst/>
              </a:blip>
              <a:stretch>
                <a:fillRect/>
              </a:stretch>
            </p:blipFill>
            <p:spPr>
              <a:xfrm>
                <a:off x="0" y="0"/>
                <a:ext cx="3810000" cy="1612900"/>
              </a:xfrm>
              <a:prstGeom prst="rect">
                <a:avLst/>
              </a:prstGeom>
              <a:ln w="12700" cap="flat">
                <a:noFill/>
                <a:miter lim="400000"/>
              </a:ln>
              <a:effectLst/>
            </p:spPr>
          </p:pic>
          <p:pic>
            <p:nvPicPr>
              <p:cNvPr id="99" name="image11.png"/>
              <p:cNvPicPr>
                <a:picLocks noChangeAspect="1"/>
              </p:cNvPicPr>
              <p:nvPr/>
            </p:nvPicPr>
            <p:blipFill>
              <a:blip r:embed="rId4">
                <a:extLst/>
              </a:blip>
              <a:stretch>
                <a:fillRect/>
              </a:stretch>
            </p:blipFill>
            <p:spPr>
              <a:xfrm>
                <a:off x="0" y="1676400"/>
                <a:ext cx="4038600" cy="962025"/>
              </a:xfrm>
              <a:prstGeom prst="rect">
                <a:avLst/>
              </a:prstGeom>
              <a:ln w="12700" cap="flat">
                <a:noFill/>
                <a:miter lim="400000"/>
              </a:ln>
              <a:effectLst/>
            </p:spPr>
          </p:pic>
        </p:grpSp>
      </p:grpSp>
      <p:grpSp>
        <p:nvGrpSpPr>
          <p:cNvPr id="107" name="Group 107"/>
          <p:cNvGrpSpPr/>
          <p:nvPr/>
        </p:nvGrpSpPr>
        <p:grpSpPr>
          <a:xfrm>
            <a:off x="4038599" y="2571749"/>
            <a:ext cx="4724402" cy="1589089"/>
            <a:chOff x="0" y="0"/>
            <a:chExt cx="4724400" cy="1589087"/>
          </a:xfrm>
        </p:grpSpPr>
        <p:grpSp>
          <p:nvGrpSpPr>
            <p:cNvPr id="105" name="Group 105"/>
            <p:cNvGrpSpPr/>
            <p:nvPr/>
          </p:nvGrpSpPr>
          <p:grpSpPr>
            <a:xfrm>
              <a:off x="0" y="-1"/>
              <a:ext cx="4724401" cy="1589089"/>
              <a:chOff x="0" y="0"/>
              <a:chExt cx="4724400" cy="1589088"/>
            </a:xfrm>
          </p:grpSpPr>
          <p:sp>
            <p:nvSpPr>
              <p:cNvPr id="102" name="Shape 102"/>
              <p:cNvSpPr/>
              <p:nvPr/>
            </p:nvSpPr>
            <p:spPr>
              <a:xfrm>
                <a:off x="0" y="0"/>
                <a:ext cx="4724400" cy="15890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8996"/>
                    </a:lnTo>
                    <a:lnTo>
                      <a:pt x="20724" y="21600"/>
                    </a:lnTo>
                    <a:lnTo>
                      <a:pt x="0" y="21600"/>
                    </a:lnTo>
                    <a:close/>
                  </a:path>
                </a:pathLst>
              </a:custGeom>
              <a:solidFill>
                <a:schemeClr val="accent3">
                  <a:lumOff val="44000"/>
                </a:schemeClr>
              </a:solidFill>
              <a:ln w="12700" cap="flat">
                <a:noFill/>
                <a:miter lim="400000"/>
              </a:ln>
              <a:effectLst/>
            </p:spPr>
            <p:txBody>
              <a:bodyPr wrap="square" lIns="72000" tIns="72000" rIns="72000" bIns="72000" numCol="1" anchor="ctr">
                <a:noAutofit/>
              </a:bodyPr>
              <a:lstStyle/>
              <a:p>
                <a:pPr algn="ctr">
                  <a:defRPr>
                    <a:solidFill>
                      <a:srgbClr val="000000"/>
                    </a:solidFill>
                  </a:defRPr>
                </a:pPr>
                <a:endParaRPr/>
              </a:p>
            </p:txBody>
          </p:sp>
          <p:sp>
            <p:nvSpPr>
              <p:cNvPr id="103" name="Shape 103"/>
              <p:cNvSpPr/>
              <p:nvPr/>
            </p:nvSpPr>
            <p:spPr>
              <a:xfrm>
                <a:off x="4532820" y="1397508"/>
                <a:ext cx="191581" cy="191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72000" tIns="72000" rIns="72000" bIns="72000" numCol="1" anchor="ctr">
                <a:noAutofit/>
              </a:bodyPr>
              <a:lstStyle/>
              <a:p>
                <a:pPr algn="ctr">
                  <a:defRPr>
                    <a:solidFill>
                      <a:srgbClr val="000000"/>
                    </a:solidFill>
                  </a:defRPr>
                </a:pPr>
                <a:endParaRPr/>
              </a:p>
            </p:txBody>
          </p:sp>
          <p:sp>
            <p:nvSpPr>
              <p:cNvPr id="104" name="Shape 104"/>
              <p:cNvSpPr/>
              <p:nvPr/>
            </p:nvSpPr>
            <p:spPr>
              <a:xfrm>
                <a:off x="0" y="0"/>
                <a:ext cx="4724400" cy="1589088"/>
              </a:xfrm>
              <a:custGeom>
                <a:avLst/>
                <a:gdLst/>
                <a:ahLst/>
                <a:cxnLst>
                  <a:cxn ang="0">
                    <a:pos x="wd2" y="hd2"/>
                  </a:cxn>
                  <a:cxn ang="5400000">
                    <a:pos x="wd2" y="hd2"/>
                  </a:cxn>
                  <a:cxn ang="10800000">
                    <a:pos x="wd2" y="hd2"/>
                  </a:cxn>
                  <a:cxn ang="16200000">
                    <a:pos x="wd2" y="hd2"/>
                  </a:cxn>
                </a:cxnLst>
                <a:rect l="0" t="0" r="r" b="b"/>
                <a:pathLst>
                  <a:path w="21600" h="21600" extrusionOk="0">
                    <a:moveTo>
                      <a:pt x="20724" y="21600"/>
                    </a:moveTo>
                    <a:lnTo>
                      <a:pt x="20899" y="19517"/>
                    </a:lnTo>
                    <a:lnTo>
                      <a:pt x="21600" y="18996"/>
                    </a:lnTo>
                    <a:lnTo>
                      <a:pt x="20724" y="21600"/>
                    </a:lnTo>
                    <a:lnTo>
                      <a:pt x="0" y="21600"/>
                    </a:lnTo>
                    <a:lnTo>
                      <a:pt x="0" y="0"/>
                    </a:lnTo>
                    <a:lnTo>
                      <a:pt x="21600" y="0"/>
                    </a:lnTo>
                    <a:lnTo>
                      <a:pt x="21600" y="18996"/>
                    </a:lnTo>
                  </a:path>
                </a:pathLst>
              </a:custGeom>
              <a:noFill/>
              <a:ln w="25400" cap="flat">
                <a:solidFill>
                  <a:srgbClr val="000000"/>
                </a:solidFill>
                <a:prstDash val="solid"/>
                <a:round/>
              </a:ln>
              <a:effectLst/>
            </p:spPr>
            <p:txBody>
              <a:bodyPr wrap="square" lIns="72000" tIns="72000" rIns="72000" bIns="72000" numCol="1" anchor="ctr">
                <a:noAutofit/>
              </a:bodyPr>
              <a:lstStyle/>
              <a:p>
                <a:pPr algn="ctr">
                  <a:defRPr>
                    <a:solidFill>
                      <a:srgbClr val="000000"/>
                    </a:solidFill>
                  </a:defRPr>
                </a:pPr>
                <a:endParaRPr/>
              </a:p>
            </p:txBody>
          </p:sp>
        </p:grpSp>
        <p:pic>
          <p:nvPicPr>
            <p:cNvPr id="106" name="image12.png"/>
            <p:cNvPicPr>
              <a:picLocks noChangeAspect="1"/>
            </p:cNvPicPr>
            <p:nvPr/>
          </p:nvPicPr>
          <p:blipFill>
            <a:blip r:embed="rId5">
              <a:extLst/>
            </a:blip>
            <a:stretch>
              <a:fillRect/>
            </a:stretch>
          </p:blipFill>
          <p:spPr>
            <a:xfrm>
              <a:off x="76200" y="152400"/>
              <a:ext cx="4562475" cy="1085851"/>
            </a:xfrm>
            <a:prstGeom prst="rect">
              <a:avLst/>
            </a:prstGeom>
            <a:ln w="12700" cap="flat">
              <a:noFill/>
              <a:miter lim="400000"/>
            </a:ln>
            <a:effectLst/>
          </p:spPr>
        </p:pic>
      </p:grpSp>
      <p:sp>
        <p:nvSpPr>
          <p:cNvPr id="108" name="Shape 108"/>
          <p:cNvSpPr/>
          <p:nvPr/>
        </p:nvSpPr>
        <p:spPr>
          <a:xfrm>
            <a:off x="152399" y="4324350"/>
            <a:ext cx="8424865" cy="3752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000" i="1">
                <a:solidFill>
                  <a:schemeClr val="accent2"/>
                </a:solidFill>
              </a:defRPr>
            </a:lvl1pPr>
          </a:lstStyle>
          <a:p>
            <a:r>
              <a:t>Are we concern about those attacks and hacks?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1+#ppt_w/2"/>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07"/>
                                        </p:tgtEl>
                                        <p:attrNameLst>
                                          <p:attrName>style.visibility</p:attrName>
                                        </p:attrNameLst>
                                      </p:cBhvr>
                                      <p:to>
                                        <p:strVal val="visible"/>
                                      </p:to>
                                    </p:set>
                                    <p:anim calcmode="lin" valueType="num">
                                      <p:cBhvr>
                                        <p:cTn id="13" dur="500" fill="hold"/>
                                        <p:tgtEl>
                                          <p:spTgt spid="107"/>
                                        </p:tgtEl>
                                        <p:attrNameLst>
                                          <p:attrName>ppt_x</p:attrName>
                                        </p:attrNameLst>
                                      </p:cBhvr>
                                      <p:tavLst>
                                        <p:tav tm="0">
                                          <p:val>
                                            <p:strVal val="#ppt_x"/>
                                          </p:val>
                                        </p:tav>
                                        <p:tav tm="100000">
                                          <p:val>
                                            <p:strVal val="#ppt_x"/>
                                          </p:val>
                                        </p:tav>
                                      </p:tavLst>
                                    </p:anim>
                                    <p:anim calcmode="lin" valueType="num">
                                      <p:cBhvr>
                                        <p:cTn id="1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08"/>
                                        </p:tgtEl>
                                        <p:attrNameLst>
                                          <p:attrName>style.visibility</p:attrName>
                                        </p:attrNameLst>
                                      </p:cBhvr>
                                      <p:to>
                                        <p:strVal val="visible"/>
                                      </p:to>
                                    </p:set>
                                    <p:anim calcmode="lin" valueType="num">
                                      <p:cBhvr>
                                        <p:cTn id="19" dur="500" fill="hold"/>
                                        <p:tgtEl>
                                          <p:spTgt spid="108"/>
                                        </p:tgtEl>
                                        <p:attrNameLst>
                                          <p:attrName>ppt_x</p:attrName>
                                        </p:attrNameLst>
                                      </p:cBhvr>
                                      <p:tavLst>
                                        <p:tav tm="0">
                                          <p:val>
                                            <p:strVal val="#ppt_x"/>
                                          </p:val>
                                        </p:tav>
                                        <p:tav tm="100000">
                                          <p:val>
                                            <p:strVal val="#ppt_x"/>
                                          </p:val>
                                        </p:tav>
                                      </p:tavLst>
                                    </p:anim>
                                    <p:anim calcmode="lin" valueType="num">
                                      <p:cBhvr>
                                        <p:cTn id="2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animBg="1" advAuto="0"/>
      <p:bldP spid="107" grpId="2" animBg="1" advAuto="0"/>
      <p:bldP spid="108"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111" name="Shape 111"/>
          <p:cNvSpPr>
            <a:spLocks noGrp="1"/>
          </p:cNvSpPr>
          <p:nvPr>
            <p:ph type="title"/>
          </p:nvPr>
        </p:nvSpPr>
        <p:spPr>
          <a:xfrm>
            <a:off x="287338" y="287338"/>
            <a:ext cx="8694737" cy="323851"/>
          </a:xfrm>
          <a:prstGeom prst="rect">
            <a:avLst/>
          </a:prstGeom>
        </p:spPr>
        <p:txBody>
          <a:bodyPr/>
          <a:lstStyle>
            <a:lvl1pPr defTabSz="730250">
              <a:defRPr sz="2200"/>
            </a:lvl1pPr>
          </a:lstStyle>
          <a:p>
            <a:r>
              <a:t>What would concern you about a world of connected devices?</a:t>
            </a:r>
          </a:p>
        </p:txBody>
      </p:sp>
      <p:sp>
        <p:nvSpPr>
          <p:cNvPr id="112" name="Shape 112"/>
          <p:cNvSpPr>
            <a:spLocks noGrp="1"/>
          </p:cNvSpPr>
          <p:nvPr>
            <p:ph type="body" sz="quarter" idx="1"/>
          </p:nvPr>
        </p:nvSpPr>
        <p:spPr>
          <a:xfrm>
            <a:off x="287338" y="647700"/>
            <a:ext cx="8694737" cy="215900"/>
          </a:xfrm>
          <a:prstGeom prst="rect">
            <a:avLst/>
          </a:prstGeom>
        </p:spPr>
        <p:txBody>
          <a:bodyPr/>
          <a:lstStyle>
            <a:lvl1pPr marL="0" indent="0" defTabSz="766762">
              <a:spcBef>
                <a:spcPts val="500"/>
              </a:spcBef>
              <a:buSzTx/>
              <a:buNone/>
              <a:defRPr sz="1500" b="0" i="1">
                <a:solidFill>
                  <a:schemeClr val="accent2"/>
                </a:solidFill>
              </a:defRPr>
            </a:lvl1pPr>
          </a:lstStyle>
          <a:p>
            <a:r>
              <a:t>Privacy and Security are the clear concern</a:t>
            </a:r>
          </a:p>
        </p:txBody>
      </p:sp>
      <p:pic>
        <p:nvPicPr>
          <p:cNvPr id="113" name="image13.jpg" descr="concern_iot_connected_devices_no_title"/>
          <p:cNvPicPr>
            <a:picLocks noChangeAspect="1"/>
          </p:cNvPicPr>
          <p:nvPr/>
        </p:nvPicPr>
        <p:blipFill>
          <a:blip r:embed="rId2">
            <a:extLst/>
          </a:blip>
          <a:stretch>
            <a:fillRect/>
          </a:stretch>
        </p:blipFill>
        <p:spPr>
          <a:xfrm>
            <a:off x="152400" y="971550"/>
            <a:ext cx="8839200" cy="3452813"/>
          </a:xfrm>
          <a:prstGeom prst="rect">
            <a:avLst/>
          </a:prstGeom>
          <a:ln w="12700">
            <a:miter lim="400000"/>
          </a:ln>
        </p:spPr>
      </p:pic>
      <p:sp>
        <p:nvSpPr>
          <p:cNvPr id="114" name="Shape 114"/>
          <p:cNvSpPr/>
          <p:nvPr/>
        </p:nvSpPr>
        <p:spPr>
          <a:xfrm>
            <a:off x="5257800" y="4400550"/>
            <a:ext cx="3747626" cy="316815"/>
          </a:xfrm>
          <a:prstGeom prst="rect">
            <a:avLst/>
          </a:prstGeom>
          <a:ln w="12700">
            <a:miter lim="400000"/>
          </a:ln>
          <a:extLst>
            <a:ext uri="{C572A759-6A51-4108-AA02-DFA0A04FC94B}">
              <ma14:wrappingTextBoxFlag xmlns:ma14="http://schemas.microsoft.com/office/mac/drawingml/2011/main" xmlns="" val="1"/>
            </a:ext>
          </a:extLst>
        </p:spPr>
        <p:txBody>
          <a:bodyPr wrap="none" lIns="72000" tIns="72000" rIns="72000" bIns="72000">
            <a:spAutoFit/>
          </a:bodyPr>
          <a:lstStyle>
            <a:lvl1pPr>
              <a:defRPr sz="1200">
                <a:solidFill>
                  <a:srgbClr val="000000"/>
                </a:solidFill>
              </a:defRPr>
            </a:lvl1pPr>
          </a:lstStyle>
          <a:p>
            <a:r>
              <a:t>Source: MEF Global Consumer Trust Survey 2016</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pic>
        <p:nvPicPr>
          <p:cNvPr id="117" name="image14.jpg" descr="concern_iot_connected_devices_2_no_title"/>
          <p:cNvPicPr>
            <a:picLocks noChangeAspect="1"/>
          </p:cNvPicPr>
          <p:nvPr/>
        </p:nvPicPr>
        <p:blipFill>
          <a:blip r:embed="rId2">
            <a:extLst/>
          </a:blip>
          <a:stretch>
            <a:fillRect/>
          </a:stretch>
        </p:blipFill>
        <p:spPr>
          <a:xfrm>
            <a:off x="152400" y="895350"/>
            <a:ext cx="8991600" cy="3630613"/>
          </a:xfrm>
          <a:prstGeom prst="rect">
            <a:avLst/>
          </a:prstGeom>
          <a:ln w="12700">
            <a:miter lim="400000"/>
          </a:ln>
        </p:spPr>
      </p:pic>
      <p:sp>
        <p:nvSpPr>
          <p:cNvPr id="118" name="Shape 118"/>
          <p:cNvSpPr>
            <a:spLocks noGrp="1"/>
          </p:cNvSpPr>
          <p:nvPr>
            <p:ph type="title"/>
          </p:nvPr>
        </p:nvSpPr>
        <p:spPr>
          <a:xfrm>
            <a:off x="213519" y="323850"/>
            <a:ext cx="8694737" cy="323850"/>
          </a:xfrm>
          <a:prstGeom prst="rect">
            <a:avLst/>
          </a:prstGeom>
        </p:spPr>
        <p:txBody>
          <a:bodyPr/>
          <a:lstStyle>
            <a:lvl1pPr defTabSz="569594">
              <a:defRPr sz="1716"/>
            </a:lvl1pPr>
          </a:lstStyle>
          <a:p>
            <a:r>
              <a:t>Which object would you be most concerned about being connected to the Internet?</a:t>
            </a:r>
          </a:p>
        </p:txBody>
      </p:sp>
      <p:sp>
        <p:nvSpPr>
          <p:cNvPr id="119" name="Shape 119"/>
          <p:cNvSpPr>
            <a:spLocks noGrp="1"/>
          </p:cNvSpPr>
          <p:nvPr>
            <p:ph type="body" sz="quarter" idx="1"/>
          </p:nvPr>
        </p:nvSpPr>
        <p:spPr>
          <a:xfrm>
            <a:off x="300830" y="742950"/>
            <a:ext cx="8694740" cy="215900"/>
          </a:xfrm>
          <a:prstGeom prst="rect">
            <a:avLst/>
          </a:prstGeom>
        </p:spPr>
        <p:txBody>
          <a:bodyPr/>
          <a:lstStyle>
            <a:lvl1pPr marL="0" indent="0" defTabSz="766762">
              <a:spcBef>
                <a:spcPts val="500"/>
              </a:spcBef>
              <a:buSzTx/>
              <a:buNone/>
              <a:defRPr sz="1500" b="0" i="1">
                <a:solidFill>
                  <a:schemeClr val="accent2"/>
                </a:solidFill>
              </a:defRPr>
            </a:lvl1pPr>
          </a:lstStyle>
          <a:p>
            <a:r>
              <a:t>Besides cars all items mentioned below are home automation items </a:t>
            </a:r>
          </a:p>
        </p:txBody>
      </p:sp>
      <p:sp>
        <p:nvSpPr>
          <p:cNvPr id="120" name="Shape 120"/>
          <p:cNvSpPr/>
          <p:nvPr/>
        </p:nvSpPr>
        <p:spPr>
          <a:xfrm>
            <a:off x="5257800" y="4476750"/>
            <a:ext cx="3747626" cy="316815"/>
          </a:xfrm>
          <a:prstGeom prst="rect">
            <a:avLst/>
          </a:prstGeom>
          <a:ln w="12700">
            <a:miter lim="400000"/>
          </a:ln>
          <a:extLst>
            <a:ext uri="{C572A759-6A51-4108-AA02-DFA0A04FC94B}">
              <ma14:wrappingTextBoxFlag xmlns:ma14="http://schemas.microsoft.com/office/mac/drawingml/2011/main" xmlns="" val="1"/>
            </a:ext>
          </a:extLst>
        </p:spPr>
        <p:txBody>
          <a:bodyPr wrap="none" lIns="72000" tIns="72000" rIns="72000" bIns="72000">
            <a:spAutoFit/>
          </a:bodyPr>
          <a:lstStyle>
            <a:lvl1pPr>
              <a:defRPr sz="1200">
                <a:solidFill>
                  <a:srgbClr val="000000"/>
                </a:solidFill>
              </a:defRPr>
            </a:lvl1pPr>
          </a:lstStyle>
          <a:p>
            <a:r>
              <a:t>Source: MEF Global Consumer Trust Survey 2016</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123" name="image16.jpg" descr="Global_connected_home_device_annual_shipments_abi_research_0"/>
          <p:cNvPicPr>
            <a:picLocks noChangeAspect="1"/>
          </p:cNvPicPr>
          <p:nvPr/>
        </p:nvPicPr>
        <p:blipFill>
          <a:blip r:embed="rId3">
            <a:extLst/>
          </a:blip>
          <a:stretch>
            <a:fillRect/>
          </a:stretch>
        </p:blipFill>
        <p:spPr>
          <a:xfrm>
            <a:off x="3200400" y="1047750"/>
            <a:ext cx="5754688" cy="3660775"/>
          </a:xfrm>
          <a:prstGeom prst="rect">
            <a:avLst/>
          </a:prstGeom>
          <a:ln w="12700">
            <a:miter lim="400000"/>
          </a:ln>
        </p:spPr>
      </p:pic>
      <p:pic>
        <p:nvPicPr>
          <p:cNvPr id="124" name="image15.png"/>
          <p:cNvPicPr>
            <a:picLocks noChangeAspect="1"/>
          </p:cNvPicPr>
          <p:nvPr/>
        </p:nvPicPr>
        <p:blipFill>
          <a:blip r:embed="rId4">
            <a:extLst/>
          </a:blip>
          <a:stretch>
            <a:fillRect/>
          </a:stretch>
        </p:blipFill>
        <p:spPr>
          <a:xfrm>
            <a:off x="3962400" y="4908550"/>
            <a:ext cx="4583113" cy="234950"/>
          </a:xfrm>
          <a:prstGeom prst="rect">
            <a:avLst/>
          </a:prstGeom>
          <a:ln w="12700">
            <a:miter lim="400000"/>
          </a:ln>
        </p:spPr>
      </p:pic>
      <p:sp>
        <p:nvSpPr>
          <p:cNvPr id="125" name="Shape 125"/>
          <p:cNvSpPr/>
          <p:nvPr/>
        </p:nvSpPr>
        <p:spPr>
          <a:xfrm>
            <a:off x="287337" y="1123950"/>
            <a:ext cx="2684464" cy="32125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79387" indent="-179387">
              <a:lnSpc>
                <a:spcPct val="90000"/>
              </a:lnSpc>
              <a:spcBef>
                <a:spcPts val="600"/>
              </a:spcBef>
              <a:buClr>
                <a:schemeClr val="accent1"/>
              </a:buClr>
              <a:buSzPct val="100000"/>
              <a:buFont typeface="Wingdings"/>
              <a:buChar char="▪"/>
              <a:defRPr sz="1800">
                <a:solidFill>
                  <a:srgbClr val="3C3C3C"/>
                </a:solidFill>
              </a:defRPr>
            </a:pPr>
            <a:r>
              <a:t>IoT device security is driven by consumer concern, regulation and as a response to recent attacks</a:t>
            </a:r>
            <a:endParaRPr sz="1600"/>
          </a:p>
          <a:p>
            <a:pPr marL="179387" indent="-179387">
              <a:lnSpc>
                <a:spcPct val="90000"/>
              </a:lnSpc>
              <a:spcBef>
                <a:spcPts val="600"/>
              </a:spcBef>
              <a:buClr>
                <a:schemeClr val="accent1"/>
              </a:buClr>
              <a:buSzPct val="100000"/>
              <a:buFont typeface="Wingdings"/>
              <a:buChar char="▪"/>
              <a:defRPr sz="1800">
                <a:solidFill>
                  <a:srgbClr val="3C3C3C"/>
                </a:solidFill>
              </a:defRPr>
            </a:pPr>
            <a:endParaRPr sz="1600"/>
          </a:p>
          <a:p>
            <a:pPr marL="179387" indent="-179387">
              <a:lnSpc>
                <a:spcPct val="90000"/>
              </a:lnSpc>
              <a:spcBef>
                <a:spcPts val="600"/>
              </a:spcBef>
              <a:buClr>
                <a:schemeClr val="accent1"/>
              </a:buClr>
              <a:buSzPct val="100000"/>
              <a:buFont typeface="Wingdings"/>
              <a:buChar char="▪"/>
              <a:defRPr sz="1800">
                <a:solidFill>
                  <a:srgbClr val="3C3C3C"/>
                </a:solidFill>
              </a:defRPr>
            </a:pPr>
            <a:r>
              <a:t>How do we add security to connected devices?</a:t>
            </a:r>
            <a:endParaRPr sz="1600"/>
          </a:p>
          <a:p>
            <a:pPr marL="179387" indent="-179387">
              <a:lnSpc>
                <a:spcPct val="90000"/>
              </a:lnSpc>
              <a:spcBef>
                <a:spcPts val="600"/>
              </a:spcBef>
              <a:buClr>
                <a:schemeClr val="accent1"/>
              </a:buClr>
              <a:buSzPct val="100000"/>
              <a:buFont typeface="Wingdings"/>
              <a:buChar char="▪"/>
              <a:defRPr sz="1800">
                <a:solidFill>
                  <a:srgbClr val="3C3C3C"/>
                </a:solidFill>
              </a:defRPr>
            </a:pPr>
            <a:endParaRPr sz="1600"/>
          </a:p>
          <a:p>
            <a:pPr marL="179387" indent="-179387">
              <a:lnSpc>
                <a:spcPct val="90000"/>
              </a:lnSpc>
              <a:spcBef>
                <a:spcPts val="600"/>
              </a:spcBef>
              <a:buClr>
                <a:schemeClr val="accent1"/>
              </a:buClr>
              <a:buSzPct val="100000"/>
              <a:buFont typeface="Wingdings"/>
              <a:buChar char="▪"/>
              <a:defRPr sz="1800">
                <a:solidFill>
                  <a:srgbClr val="3C3C3C"/>
                </a:solidFill>
              </a:defRPr>
            </a:pPr>
            <a:r>
              <a:t>What can we do with insecure devices?</a:t>
            </a:r>
          </a:p>
        </p:txBody>
      </p:sp>
      <p:pic>
        <p:nvPicPr>
          <p:cNvPr id="126" name="image17.jpg" descr="Global_connected_home_device_annual_shipments_abi_research_1"/>
          <p:cNvPicPr>
            <a:picLocks noChangeAspect="1"/>
          </p:cNvPicPr>
          <p:nvPr/>
        </p:nvPicPr>
        <p:blipFill>
          <a:blip r:embed="rId5">
            <a:extLst/>
          </a:blip>
          <a:stretch>
            <a:fillRect/>
          </a:stretch>
        </p:blipFill>
        <p:spPr>
          <a:xfrm>
            <a:off x="3048000" y="1047750"/>
            <a:ext cx="5907088" cy="3660775"/>
          </a:xfrm>
          <a:prstGeom prst="rect">
            <a:avLst/>
          </a:prstGeom>
          <a:ln w="12700">
            <a:miter lim="400000"/>
          </a:ln>
        </p:spPr>
      </p:pic>
      <p:sp>
        <p:nvSpPr>
          <p:cNvPr id="127" name="Shape 127"/>
          <p:cNvSpPr>
            <a:spLocks noGrp="1"/>
          </p:cNvSpPr>
          <p:nvPr>
            <p:ph type="title"/>
          </p:nvPr>
        </p:nvSpPr>
        <p:spPr>
          <a:xfrm>
            <a:off x="228599" y="590550"/>
            <a:ext cx="8694740" cy="323850"/>
          </a:xfrm>
          <a:prstGeom prst="rect">
            <a:avLst/>
          </a:prstGeom>
        </p:spPr>
        <p:txBody>
          <a:bodyPr/>
          <a:lstStyle>
            <a:lvl1pPr defTabSz="731520">
              <a:defRPr sz="2240"/>
            </a:lvl1pPr>
          </a:lstStyle>
          <a:p>
            <a:r>
              <a:t>IoT Nodes Shipment by Year in Million of Units</a:t>
            </a:r>
          </a:p>
        </p:txBody>
      </p:sp>
      <p:sp>
        <p:nvSpPr>
          <p:cNvPr id="128" name="Shape 128"/>
          <p:cNvSpPr/>
          <p:nvPr/>
        </p:nvSpPr>
        <p:spPr>
          <a:xfrm>
            <a:off x="228599" y="285750"/>
            <a:ext cx="8694740" cy="20966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766762">
              <a:spcBef>
                <a:spcPts val="500"/>
              </a:spcBef>
              <a:defRPr sz="1500" b="0" i="1">
                <a:solidFill>
                  <a:schemeClr val="accent2"/>
                </a:solidFill>
              </a:defRPr>
            </a:pPr>
            <a:r>
              <a:t>A 2</a:t>
            </a:r>
            <a:r>
              <a:rPr baseline="30000"/>
              <a:t>nd</a:t>
            </a:r>
            <a:r>
              <a:t> Look on the IoT market growth</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2" nodeType="clickEffect">
                                  <p:stCondLst>
                                    <p:cond delay="0"/>
                                  </p:stCondLst>
                                  <p:iterate>
                                    <p:tmAbs val="0"/>
                                  </p:iterate>
                                  <p:childTnLst>
                                    <p:set>
                                      <p:cBhvr>
                                        <p:cTn id="10" fill="hold"/>
                                        <p:tgtEl>
                                          <p:spTgt spid="125"/>
                                        </p:tgtEl>
                                        <p:attrNameLst>
                                          <p:attrName>style.visibility</p:attrName>
                                        </p:attrNameLst>
                                      </p:cBhvr>
                                      <p:to>
                                        <p:strVal val="visible"/>
                                      </p:to>
                                    </p:set>
                                    <p:animEffect transition="in" filter="box(in)">
                                      <p:cBhvr>
                                        <p:cTn id="11"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2" animBg="1" advAuto="0"/>
      <p:bldP spid="126"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133" name="Shape 133"/>
          <p:cNvSpPr>
            <a:spLocks noGrp="1"/>
          </p:cNvSpPr>
          <p:nvPr>
            <p:ph type="title"/>
          </p:nvPr>
        </p:nvSpPr>
        <p:spPr>
          <a:xfrm>
            <a:off x="287338" y="287338"/>
            <a:ext cx="8694737" cy="323851"/>
          </a:xfrm>
          <a:prstGeom prst="rect">
            <a:avLst/>
          </a:prstGeom>
        </p:spPr>
        <p:txBody>
          <a:bodyPr/>
          <a:lstStyle>
            <a:lvl1pPr defTabSz="730250">
              <a:defRPr sz="2200"/>
            </a:lvl1pPr>
          </a:lstStyle>
          <a:p>
            <a:r>
              <a:t>Security for Connected Devices</a:t>
            </a:r>
          </a:p>
        </p:txBody>
      </p:sp>
      <p:sp>
        <p:nvSpPr>
          <p:cNvPr id="134" name="Shape 134"/>
          <p:cNvSpPr>
            <a:spLocks noGrp="1"/>
          </p:cNvSpPr>
          <p:nvPr>
            <p:ph type="body" sz="quarter" idx="1"/>
          </p:nvPr>
        </p:nvSpPr>
        <p:spPr>
          <a:xfrm>
            <a:off x="287338" y="647700"/>
            <a:ext cx="8694737" cy="215900"/>
          </a:xfrm>
          <a:prstGeom prst="rect">
            <a:avLst/>
          </a:prstGeom>
        </p:spPr>
        <p:txBody>
          <a:bodyPr/>
          <a:lstStyle>
            <a:lvl1pPr marL="0" indent="0" defTabSz="766762">
              <a:spcBef>
                <a:spcPts val="500"/>
              </a:spcBef>
              <a:buSzTx/>
              <a:buNone/>
              <a:defRPr sz="1500" b="0" i="1">
                <a:solidFill>
                  <a:schemeClr val="accent1"/>
                </a:solidFill>
              </a:defRPr>
            </a:lvl1pPr>
          </a:lstStyle>
          <a:p>
            <a:r>
              <a:t>Enabling next-generation SoC security</a:t>
            </a:r>
          </a:p>
        </p:txBody>
      </p:sp>
      <p:sp>
        <p:nvSpPr>
          <p:cNvPr id="135" name="Shape 135"/>
          <p:cNvSpPr/>
          <p:nvPr/>
        </p:nvSpPr>
        <p:spPr>
          <a:xfrm>
            <a:off x="304800" y="1047750"/>
            <a:ext cx="8470900" cy="26595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79387" indent="-179387">
              <a:spcBef>
                <a:spcPts val="600"/>
              </a:spcBef>
              <a:buClr>
                <a:schemeClr val="accent1"/>
              </a:buClr>
              <a:buSzPct val="100000"/>
              <a:buFont typeface="Wingdings"/>
              <a:buChar char="▪"/>
              <a:defRPr sz="1800">
                <a:solidFill>
                  <a:srgbClr val="3C3C3C"/>
                </a:solidFill>
              </a:defRPr>
            </a:pPr>
            <a:r>
              <a:t>Multi-domain separation-based architecture</a:t>
            </a:r>
            <a:endParaRPr>
              <a:solidFill>
                <a:srgbClr val="000000"/>
              </a:solidFill>
            </a:endParaRPr>
          </a:p>
          <a:p>
            <a:pPr marL="358775" lvl="1" indent="-184150">
              <a:spcBef>
                <a:spcPts val="600"/>
              </a:spcBef>
              <a:buClr>
                <a:schemeClr val="accent1"/>
              </a:buClr>
              <a:buSzPct val="100000"/>
              <a:buFont typeface="Wingdings"/>
              <a:buChar char="▪"/>
              <a:defRPr sz="1600" b="0">
                <a:solidFill>
                  <a:srgbClr val="3C3C3C"/>
                </a:solidFill>
              </a:defRPr>
            </a:pPr>
            <a:r>
              <a:t>Beyond binary: each secure/non-secure app/OS </a:t>
            </a:r>
            <a:br/>
            <a:r>
              <a:t>can operate independently</a:t>
            </a:r>
            <a:endParaRPr>
              <a:solidFill>
                <a:srgbClr val="000000"/>
              </a:solidFill>
            </a:endParaRPr>
          </a:p>
          <a:p>
            <a:pPr marL="358775" lvl="1" indent="-184150">
              <a:spcBef>
                <a:spcPts val="600"/>
              </a:spcBef>
              <a:buClr>
                <a:schemeClr val="accent1"/>
              </a:buClr>
              <a:buSzPct val="100000"/>
              <a:buFont typeface="Wingdings"/>
              <a:buChar char="▪"/>
              <a:defRPr sz="1600" b="0">
                <a:solidFill>
                  <a:srgbClr val="3C3C3C"/>
                </a:solidFill>
              </a:defRPr>
            </a:pPr>
            <a:r>
              <a:t>Scalable to address heterogeneous architectures</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OmniShield-ready hardware and software IP</a:t>
            </a:r>
            <a:endParaRPr>
              <a:solidFill>
                <a:srgbClr val="000000"/>
              </a:solidFill>
            </a:endParaRPr>
          </a:p>
          <a:p>
            <a:pPr marL="358775" lvl="1" indent="-184150">
              <a:spcBef>
                <a:spcPts val="600"/>
              </a:spcBef>
              <a:buClr>
                <a:schemeClr val="accent1"/>
              </a:buClr>
              <a:buSzPct val="100000"/>
              <a:buFont typeface="Wingdings"/>
              <a:buChar char="▪"/>
              <a:defRPr sz="1600" b="0">
                <a:solidFill>
                  <a:srgbClr val="3C3C3C"/>
                </a:solidFill>
              </a:defRPr>
            </a:pPr>
            <a:r>
              <a:t>Designed to provide the industry’s most scalable, </a:t>
            </a:r>
            <a:br/>
            <a:r>
              <a:t>secure solutions for protection of next-generation SoCs</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Open guidelines and recommendations</a:t>
            </a:r>
            <a:endParaRPr>
              <a:solidFill>
                <a:srgbClr val="000000"/>
              </a:solidFill>
            </a:endParaRPr>
          </a:p>
          <a:p>
            <a:pPr marL="179387" indent="-179387">
              <a:spcBef>
                <a:spcPts val="600"/>
              </a:spcBef>
              <a:buClr>
                <a:schemeClr val="accent1"/>
              </a:buClr>
              <a:buSzPct val="100000"/>
              <a:buFont typeface="Wingdings"/>
              <a:buChar char="▪"/>
              <a:defRPr sz="1800">
                <a:solidFill>
                  <a:srgbClr val="3C3C3C"/>
                </a:solidFill>
              </a:defRPr>
            </a:pPr>
            <a:r>
              <a:t>Ensures security &amp; reliability</a:t>
            </a:r>
          </a:p>
        </p:txBody>
      </p:sp>
      <p:sp>
        <p:nvSpPr>
          <p:cNvPr id="136" name="Shape 136"/>
          <p:cNvSpPr/>
          <p:nvPr/>
        </p:nvSpPr>
        <p:spPr>
          <a:xfrm>
            <a:off x="457199" y="4019967"/>
            <a:ext cx="8189915" cy="719891"/>
          </a:xfrm>
          <a:prstGeom prst="rect">
            <a:avLst/>
          </a:prstGeom>
          <a:ln w="12700">
            <a:miter lim="400000"/>
          </a:ln>
          <a:extLst>
            <a:ext uri="{C572A759-6A51-4108-AA02-DFA0A04FC94B}">
              <ma14:wrappingTextBoxFlag xmlns:ma14="http://schemas.microsoft.com/office/mac/drawingml/2011/main" xmlns="" val="1"/>
            </a:ext>
          </a:extLst>
        </p:spPr>
        <p:txBody>
          <a:bodyPr lIns="72000" tIns="72000" rIns="72000" bIns="72000" anchor="ctr">
            <a:spAutoFit/>
          </a:bodyPr>
          <a:lstStyle>
            <a:lvl1pPr algn="ctr">
              <a:defRPr sz="2000" i="1">
                <a:solidFill>
                  <a:schemeClr val="accent2"/>
                </a:solidFill>
              </a:defRPr>
            </a:lvl1pPr>
          </a:lstStyle>
          <a:p>
            <a:r>
              <a:t>Changing use models in connected devices require a new security approach to protect OEM products and operator services</a:t>
            </a:r>
          </a:p>
        </p:txBody>
      </p:sp>
      <p:pic>
        <p:nvPicPr>
          <p:cNvPr id="137" name="image18.png" descr="image19"/>
          <p:cNvPicPr>
            <a:picLocks noChangeAspect="1"/>
          </p:cNvPicPr>
          <p:nvPr/>
        </p:nvPicPr>
        <p:blipFill>
          <a:blip r:embed="rId3">
            <a:extLst/>
          </a:blip>
          <a:stretch>
            <a:fillRect/>
          </a:stretch>
        </p:blipFill>
        <p:spPr>
          <a:xfrm>
            <a:off x="6096000" y="2343150"/>
            <a:ext cx="2909889" cy="727075"/>
          </a:xfrm>
          <a:prstGeom prst="rect">
            <a:avLst/>
          </a:prstGeom>
          <a:ln w="12700">
            <a:miter lim="400000"/>
          </a:ln>
        </p:spPr>
      </p:pic>
      <p:pic>
        <p:nvPicPr>
          <p:cNvPr id="138" name="image19.jpg" descr="iot%20security%20foundation%20logo_popup"/>
          <p:cNvPicPr>
            <a:picLocks noChangeAspect="1"/>
          </p:cNvPicPr>
          <p:nvPr/>
        </p:nvPicPr>
        <p:blipFill>
          <a:blip r:embed="rId4">
            <a:extLst/>
          </a:blip>
          <a:stretch>
            <a:fillRect/>
          </a:stretch>
        </p:blipFill>
        <p:spPr>
          <a:xfrm>
            <a:off x="5715000" y="0"/>
            <a:ext cx="3429000" cy="2289175"/>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143" name="Shape 143"/>
          <p:cNvSpPr>
            <a:spLocks noGrp="1"/>
          </p:cNvSpPr>
          <p:nvPr>
            <p:ph type="title"/>
          </p:nvPr>
        </p:nvSpPr>
        <p:spPr>
          <a:xfrm>
            <a:off x="287338" y="287338"/>
            <a:ext cx="8694737" cy="323851"/>
          </a:xfrm>
          <a:prstGeom prst="rect">
            <a:avLst/>
          </a:prstGeom>
        </p:spPr>
        <p:txBody>
          <a:bodyPr/>
          <a:lstStyle>
            <a:lvl1pPr defTabSz="730250">
              <a:defRPr sz="2200"/>
            </a:lvl1pPr>
          </a:lstStyle>
          <a:p>
            <a:r>
              <a:t>What is Trust Execution Environment (TEE)</a:t>
            </a:r>
          </a:p>
        </p:txBody>
      </p:sp>
      <p:pic>
        <p:nvPicPr>
          <p:cNvPr id="144" name="pasted-image.tiff"/>
          <p:cNvPicPr>
            <a:picLocks noChangeAspect="1"/>
          </p:cNvPicPr>
          <p:nvPr/>
        </p:nvPicPr>
        <p:blipFill>
          <a:blip r:embed="rId3">
            <a:extLst/>
          </a:blip>
          <a:stretch>
            <a:fillRect/>
          </a:stretch>
        </p:blipFill>
        <p:spPr>
          <a:xfrm>
            <a:off x="7304230" y="8488"/>
            <a:ext cx="1782926" cy="1629812"/>
          </a:xfrm>
          <a:prstGeom prst="rect">
            <a:avLst/>
          </a:prstGeom>
          <a:ln w="12700">
            <a:miter lim="400000"/>
          </a:ln>
        </p:spPr>
      </p:pic>
      <p:pic>
        <p:nvPicPr>
          <p:cNvPr id="145" name="image11.png"/>
          <p:cNvPicPr>
            <a:picLocks noChangeAspect="1"/>
          </p:cNvPicPr>
          <p:nvPr/>
        </p:nvPicPr>
        <p:blipFill>
          <a:blip r:embed="rId4">
            <a:extLst/>
          </a:blip>
          <a:stretch>
            <a:fillRect/>
          </a:stretch>
        </p:blipFill>
        <p:spPr>
          <a:xfrm>
            <a:off x="506384" y="840119"/>
            <a:ext cx="6350051" cy="3704563"/>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8744675" y="4857750"/>
            <a:ext cx="139837" cy="259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50" name="Shape 150"/>
          <p:cNvSpPr>
            <a:spLocks noGrp="1"/>
          </p:cNvSpPr>
          <p:nvPr>
            <p:ph type="title"/>
          </p:nvPr>
        </p:nvSpPr>
        <p:spPr>
          <a:xfrm>
            <a:off x="287999" y="288000"/>
            <a:ext cx="8694492" cy="324001"/>
          </a:xfrm>
          <a:prstGeom prst="rect">
            <a:avLst/>
          </a:prstGeom>
        </p:spPr>
        <p:txBody>
          <a:bodyPr/>
          <a:lstStyle>
            <a:lvl1pPr defTabSz="731520">
              <a:defRPr sz="2240"/>
            </a:lvl1pPr>
          </a:lstStyle>
          <a:p>
            <a:r>
              <a:t>Trusted Element (TE)</a:t>
            </a:r>
          </a:p>
        </p:txBody>
      </p:sp>
      <p:sp>
        <p:nvSpPr>
          <p:cNvPr id="151" name="Shape 151"/>
          <p:cNvSpPr>
            <a:spLocks noGrp="1"/>
          </p:cNvSpPr>
          <p:nvPr>
            <p:ph type="body" sz="half" idx="1"/>
          </p:nvPr>
        </p:nvSpPr>
        <p:spPr>
          <a:xfrm>
            <a:off x="287999" y="1041400"/>
            <a:ext cx="5209003" cy="3240541"/>
          </a:xfrm>
          <a:prstGeom prst="rect">
            <a:avLst/>
          </a:prstGeom>
        </p:spPr>
        <p:txBody>
          <a:bodyPr/>
          <a:lstStyle/>
          <a:p>
            <a:pPr marL="173695" indent="-173695" defTabSz="877823">
              <a:spcBef>
                <a:spcPts val="500"/>
              </a:spcBef>
              <a:buClr>
                <a:srgbClr val="006CB5"/>
              </a:buClr>
              <a:defRPr sz="1344"/>
            </a:pPr>
            <a:r>
              <a:t>Secure Boot</a:t>
            </a:r>
          </a:p>
          <a:p>
            <a:pPr marL="345869" lvl="1" indent="-176743" defTabSz="877823">
              <a:spcBef>
                <a:spcPts val="500"/>
              </a:spcBef>
              <a:buClr>
                <a:srgbClr val="006CB5"/>
              </a:buClr>
              <a:defRPr sz="1152" b="0"/>
            </a:pPr>
            <a:r>
              <a:t> Authenticate the origin and the integrity of the Image before execution </a:t>
            </a:r>
            <a:endParaRPr sz="1536"/>
          </a:p>
          <a:p>
            <a:pPr marL="173695" indent="-173695" defTabSz="877823">
              <a:spcBef>
                <a:spcPts val="500"/>
              </a:spcBef>
              <a:buClr>
                <a:srgbClr val="006CB5"/>
              </a:buClr>
              <a:defRPr sz="1344"/>
            </a:pPr>
            <a:r>
              <a:t>Secure Storage</a:t>
            </a:r>
          </a:p>
          <a:p>
            <a:pPr marL="345869" lvl="1" indent="-176743" defTabSz="877823">
              <a:spcBef>
                <a:spcPts val="500"/>
              </a:spcBef>
              <a:buClr>
                <a:srgbClr val="006CB5"/>
              </a:buClr>
              <a:defRPr sz="1152" b="0"/>
            </a:pPr>
            <a:r>
              <a:t>Storage within the cryptographic area for Root Public Key (permanent) and Versatile memory (temporary)</a:t>
            </a:r>
            <a:endParaRPr sz="1536"/>
          </a:p>
          <a:p>
            <a:pPr marL="345869" lvl="1" indent="-176743" defTabSz="877823">
              <a:spcBef>
                <a:spcPts val="500"/>
              </a:spcBef>
              <a:buClr>
                <a:srgbClr val="006CB5"/>
              </a:buClr>
              <a:defRPr sz="1152" b="0"/>
            </a:pPr>
            <a:r>
              <a:t>PUF*</a:t>
            </a:r>
            <a:endParaRPr sz="1536"/>
          </a:p>
          <a:p>
            <a:pPr marL="173695" indent="-173695" defTabSz="877823">
              <a:spcBef>
                <a:spcPts val="500"/>
              </a:spcBef>
              <a:buClr>
                <a:srgbClr val="006CB5"/>
              </a:buClr>
              <a:defRPr sz="1344"/>
            </a:pPr>
            <a:r>
              <a:t>Secure Communication</a:t>
            </a:r>
          </a:p>
          <a:p>
            <a:pPr marL="345869" lvl="1" indent="-176743" defTabSz="877823">
              <a:spcBef>
                <a:spcPts val="500"/>
              </a:spcBef>
              <a:buClr>
                <a:srgbClr val="006CB5"/>
              </a:buClr>
              <a:defRPr sz="1152" b="0"/>
            </a:pPr>
            <a:r>
              <a:t> Communication between the AP / SoC and TE</a:t>
            </a:r>
            <a:endParaRPr sz="1536"/>
          </a:p>
          <a:p>
            <a:pPr marL="173695" indent="-173695" defTabSz="877823">
              <a:spcBef>
                <a:spcPts val="500"/>
              </a:spcBef>
              <a:buClr>
                <a:srgbClr val="006CB5"/>
              </a:buClr>
              <a:defRPr sz="1344"/>
            </a:pPr>
            <a:r>
              <a:t>Secure JTAG</a:t>
            </a:r>
          </a:p>
          <a:p>
            <a:pPr marL="345869" lvl="1" indent="-176743" defTabSz="877823">
              <a:spcBef>
                <a:spcPts val="500"/>
              </a:spcBef>
              <a:buClr>
                <a:srgbClr val="006CB5"/>
              </a:buClr>
              <a:defRPr sz="1152" b="0"/>
            </a:pPr>
            <a:r>
              <a:t> Ability to control debug, monitoring and access to the SoC</a:t>
            </a:r>
          </a:p>
          <a:p>
            <a:pPr marL="173695" indent="-173695" defTabSz="877823">
              <a:spcBef>
                <a:spcPts val="500"/>
              </a:spcBef>
              <a:buClr>
                <a:srgbClr val="006CB5"/>
              </a:buClr>
              <a:defRPr sz="1344"/>
            </a:pPr>
            <a:r>
              <a:t>Tamper Detection / Response</a:t>
            </a:r>
          </a:p>
          <a:p>
            <a:pPr marL="345869" lvl="1" indent="-176743" defTabSz="877823">
              <a:spcBef>
                <a:spcPts val="500"/>
              </a:spcBef>
              <a:buClr>
                <a:srgbClr val="006CB5"/>
              </a:buClr>
              <a:defRPr sz="1152" b="0"/>
            </a:pPr>
            <a:r>
              <a:t>Protection against physical attacks</a:t>
            </a:r>
            <a:endParaRPr sz="1536"/>
          </a:p>
          <a:p>
            <a:pPr marL="345869" lvl="1" indent="-176743" defTabSz="877823">
              <a:spcBef>
                <a:spcPts val="500"/>
              </a:spcBef>
              <a:buClr>
                <a:srgbClr val="006CB5"/>
              </a:buClr>
              <a:defRPr sz="1152" b="0"/>
            </a:pPr>
            <a:r>
              <a:t>Self destruct (secure storage zeroization)* </a:t>
            </a:r>
            <a:endParaRPr sz="1536"/>
          </a:p>
          <a:p>
            <a:pPr marL="173695" indent="-173695" defTabSz="877823">
              <a:spcBef>
                <a:spcPts val="500"/>
              </a:spcBef>
              <a:buClr>
                <a:srgbClr val="006CB5"/>
              </a:buClr>
              <a:defRPr sz="1344"/>
            </a:pPr>
            <a:r>
              <a:t>Side Channel Attacks*</a:t>
            </a:r>
          </a:p>
        </p:txBody>
      </p:sp>
      <p:sp>
        <p:nvSpPr>
          <p:cNvPr id="152" name="Shape 152"/>
          <p:cNvSpPr/>
          <p:nvPr/>
        </p:nvSpPr>
        <p:spPr>
          <a:xfrm>
            <a:off x="288046" y="647999"/>
            <a:ext cx="8694444" cy="25922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spcBef>
                <a:spcPts val="600"/>
              </a:spcBef>
              <a:defRPr sz="1800" b="0" i="1">
                <a:solidFill>
                  <a:srgbClr val="006CB5"/>
                </a:solidFill>
              </a:defRPr>
            </a:lvl1pPr>
          </a:lstStyle>
          <a:p>
            <a:r>
              <a:t>Establishing Immutable Root of Trust (RoT) </a:t>
            </a:r>
          </a:p>
        </p:txBody>
      </p:sp>
      <p:sp>
        <p:nvSpPr>
          <p:cNvPr id="153" name="Shape 153"/>
          <p:cNvSpPr/>
          <p:nvPr/>
        </p:nvSpPr>
        <p:spPr>
          <a:xfrm>
            <a:off x="5808705" y="951570"/>
            <a:ext cx="2975245" cy="2935304"/>
          </a:xfrm>
          <a:prstGeom prst="rect">
            <a:avLst/>
          </a:prstGeom>
          <a:solidFill>
            <a:srgbClr val="005188"/>
          </a:solidFill>
          <a:ln w="38100">
            <a:solidFill>
              <a:srgbClr val="005188"/>
            </a:solidFill>
          </a:ln>
        </p:spPr>
        <p:txBody>
          <a:bodyPr lIns="72000" tIns="72000" rIns="72000" bIns="72000" anchor="ctr"/>
          <a:lstStyle/>
          <a:p>
            <a:pPr algn="ctr">
              <a:lnSpc>
                <a:spcPct val="80000"/>
              </a:lnSpc>
              <a:defRPr sz="1400" b="0">
                <a:solidFill>
                  <a:schemeClr val="accent3">
                    <a:lumOff val="44000"/>
                  </a:schemeClr>
                </a:solidFill>
              </a:defRPr>
            </a:pPr>
            <a:endParaRPr/>
          </a:p>
        </p:txBody>
      </p:sp>
      <p:grpSp>
        <p:nvGrpSpPr>
          <p:cNvPr id="156" name="Group 156"/>
          <p:cNvGrpSpPr/>
          <p:nvPr/>
        </p:nvGrpSpPr>
        <p:grpSpPr>
          <a:xfrm>
            <a:off x="7356637" y="2138547"/>
            <a:ext cx="1268273" cy="295858"/>
            <a:chOff x="0" y="0"/>
            <a:chExt cx="1268272" cy="295856"/>
          </a:xfrm>
        </p:grpSpPr>
        <p:sp>
          <p:nvSpPr>
            <p:cNvPr id="154" name="Shape 154"/>
            <p:cNvSpPr/>
            <p:nvPr/>
          </p:nvSpPr>
          <p:spPr>
            <a:xfrm>
              <a:off x="-1" y="0"/>
              <a:ext cx="1268274" cy="295857"/>
            </a:xfrm>
            <a:prstGeom prst="rect">
              <a:avLst/>
            </a:prstGeom>
            <a:solidFill>
              <a:srgbClr val="3AAFFF"/>
            </a:solidFill>
            <a:ln w="12700" cap="flat">
              <a:noFill/>
              <a:miter lim="400000"/>
            </a:ln>
            <a:effectLst/>
          </p:spPr>
          <p:txBody>
            <a:bodyPr wrap="square" lIns="72000" tIns="72000" rIns="72000" bIns="72000" numCol="1" anchor="ctr">
              <a:noAutofit/>
            </a:bodyPr>
            <a:lstStyle/>
            <a:p>
              <a:pPr algn="ctr">
                <a:lnSpc>
                  <a:spcPct val="80000"/>
                </a:lnSpc>
                <a:defRPr sz="1200">
                  <a:solidFill>
                    <a:schemeClr val="accent3">
                      <a:lumOff val="44000"/>
                    </a:schemeClr>
                  </a:solidFill>
                </a:defRPr>
              </a:pPr>
              <a:endParaRPr/>
            </a:p>
          </p:txBody>
        </p:sp>
        <p:sp>
          <p:nvSpPr>
            <p:cNvPr id="155" name="Shape 155"/>
            <p:cNvSpPr/>
            <p:nvPr/>
          </p:nvSpPr>
          <p:spPr>
            <a:xfrm>
              <a:off x="-1" y="61521"/>
              <a:ext cx="1268274"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a:solidFill>
                    <a:schemeClr val="accent3">
                      <a:lumOff val="44000"/>
                    </a:schemeClr>
                  </a:solidFill>
                </a:defRPr>
              </a:lvl1pPr>
            </a:lstStyle>
            <a:p>
              <a:r>
                <a:t>Secure Comm</a:t>
              </a:r>
            </a:p>
          </p:txBody>
        </p:sp>
      </p:grpSp>
      <p:sp>
        <p:nvSpPr>
          <p:cNvPr id="157" name="Shape 157"/>
          <p:cNvSpPr/>
          <p:nvPr/>
        </p:nvSpPr>
        <p:spPr>
          <a:xfrm>
            <a:off x="7182290" y="1497735"/>
            <a:ext cx="1479233" cy="188893"/>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defRPr sz="800">
                <a:solidFill>
                  <a:schemeClr val="accent3">
                    <a:lumOff val="44000"/>
                  </a:schemeClr>
                </a:solidFill>
              </a:defRPr>
            </a:lvl1pPr>
          </a:lstStyle>
          <a:p>
            <a:r>
              <a:t>TE- Cryptographic Boundary</a:t>
            </a:r>
          </a:p>
        </p:txBody>
      </p:sp>
      <p:sp>
        <p:nvSpPr>
          <p:cNvPr id="158" name="Shape 158"/>
          <p:cNvSpPr/>
          <p:nvPr/>
        </p:nvSpPr>
        <p:spPr>
          <a:xfrm>
            <a:off x="8241617" y="3747990"/>
            <a:ext cx="405046" cy="45720"/>
          </a:xfrm>
          <a:prstGeom prst="rect">
            <a:avLst/>
          </a:prstGeom>
          <a:solidFill>
            <a:srgbClr val="5A5A5A"/>
          </a:solidFill>
          <a:ln w="38100">
            <a:solidFill>
              <a:srgbClr val="444444"/>
            </a:solidFill>
          </a:ln>
        </p:spPr>
        <p:txBody>
          <a:bodyPr lIns="72000" tIns="72000" rIns="72000" bIns="72000" anchor="ctr"/>
          <a:lstStyle/>
          <a:p>
            <a:pPr algn="ctr">
              <a:lnSpc>
                <a:spcPct val="80000"/>
              </a:lnSpc>
              <a:defRPr sz="1400" b="0">
                <a:solidFill>
                  <a:schemeClr val="accent3">
                    <a:lumOff val="44000"/>
                  </a:schemeClr>
                </a:solidFill>
              </a:defRPr>
            </a:pPr>
            <a:endParaRPr/>
          </a:p>
        </p:txBody>
      </p:sp>
      <p:sp>
        <p:nvSpPr>
          <p:cNvPr id="159" name="Shape 159"/>
          <p:cNvSpPr/>
          <p:nvPr/>
        </p:nvSpPr>
        <p:spPr>
          <a:xfrm>
            <a:off x="8207301" y="4077349"/>
            <a:ext cx="405760" cy="213462"/>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defRPr sz="1000" b="0">
                <a:solidFill>
                  <a:srgbClr val="444444"/>
                </a:solidFill>
              </a:defRPr>
            </a:lvl1pPr>
          </a:lstStyle>
          <a:p>
            <a:r>
              <a:t>JTAG</a:t>
            </a:r>
          </a:p>
        </p:txBody>
      </p:sp>
      <p:sp>
        <p:nvSpPr>
          <p:cNvPr id="160" name="Shape 160"/>
          <p:cNvSpPr/>
          <p:nvPr/>
        </p:nvSpPr>
        <p:spPr>
          <a:xfrm>
            <a:off x="7274572" y="1699523"/>
            <a:ext cx="1462101" cy="2158023"/>
          </a:xfrm>
          <a:prstGeom prst="rect">
            <a:avLst/>
          </a:prstGeom>
          <a:ln w="38100">
            <a:solidFill>
              <a:srgbClr val="DAEC60"/>
            </a:solidFill>
          </a:ln>
        </p:spPr>
        <p:txBody>
          <a:bodyPr lIns="72000" tIns="72000" rIns="72000" bIns="72000" anchor="ctr"/>
          <a:lstStyle/>
          <a:p>
            <a:pPr algn="ctr">
              <a:lnSpc>
                <a:spcPct val="80000"/>
              </a:lnSpc>
              <a:defRPr sz="1400" b="0">
                <a:solidFill>
                  <a:schemeClr val="accent3">
                    <a:lumOff val="44000"/>
                  </a:schemeClr>
                </a:solidFill>
              </a:defRPr>
            </a:pPr>
            <a:endParaRPr/>
          </a:p>
        </p:txBody>
      </p:sp>
      <p:sp>
        <p:nvSpPr>
          <p:cNvPr id="161" name="Shape 161"/>
          <p:cNvSpPr/>
          <p:nvPr/>
        </p:nvSpPr>
        <p:spPr>
          <a:xfrm>
            <a:off x="5761427" y="952864"/>
            <a:ext cx="563456" cy="213463"/>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defRPr sz="1000" b="0">
                <a:solidFill>
                  <a:schemeClr val="accent3">
                    <a:lumOff val="44000"/>
                  </a:schemeClr>
                </a:solidFill>
              </a:defRPr>
            </a:lvl1pPr>
          </a:lstStyle>
          <a:p>
            <a:r>
              <a:t>Platform</a:t>
            </a:r>
          </a:p>
        </p:txBody>
      </p:sp>
      <p:grpSp>
        <p:nvGrpSpPr>
          <p:cNvPr id="164" name="Group 164"/>
          <p:cNvGrpSpPr/>
          <p:nvPr/>
        </p:nvGrpSpPr>
        <p:grpSpPr>
          <a:xfrm>
            <a:off x="6335552" y="4110327"/>
            <a:ext cx="485045" cy="354047"/>
            <a:chOff x="0" y="0"/>
            <a:chExt cx="485043" cy="354046"/>
          </a:xfrm>
        </p:grpSpPr>
        <p:sp>
          <p:nvSpPr>
            <p:cNvPr id="162" name="Shape 162"/>
            <p:cNvSpPr/>
            <p:nvPr/>
          </p:nvSpPr>
          <p:spPr>
            <a:xfrm>
              <a:off x="0" y="-1"/>
              <a:ext cx="485044" cy="354048"/>
            </a:xfrm>
            <a:prstGeom prst="rect">
              <a:avLst/>
            </a:prstGeom>
            <a:solidFill>
              <a:srgbClr val="444444"/>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63" name="Shape 163"/>
            <p:cNvSpPr/>
            <p:nvPr/>
          </p:nvSpPr>
          <p:spPr>
            <a:xfrm>
              <a:off x="0" y="103108"/>
              <a:ext cx="485044" cy="1478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100" b="0">
                  <a:solidFill>
                    <a:schemeClr val="accent3">
                      <a:lumOff val="44000"/>
                    </a:schemeClr>
                  </a:solidFill>
                </a:defRPr>
              </a:lvl1pPr>
            </a:lstStyle>
            <a:p>
              <a:r>
                <a:t>DDR</a:t>
              </a:r>
            </a:p>
          </p:txBody>
        </p:sp>
      </p:grpSp>
      <p:grpSp>
        <p:nvGrpSpPr>
          <p:cNvPr id="167" name="Group 167"/>
          <p:cNvGrpSpPr/>
          <p:nvPr/>
        </p:nvGrpSpPr>
        <p:grpSpPr>
          <a:xfrm>
            <a:off x="7294639" y="4110327"/>
            <a:ext cx="472717" cy="354047"/>
            <a:chOff x="0" y="0"/>
            <a:chExt cx="472716" cy="354046"/>
          </a:xfrm>
        </p:grpSpPr>
        <p:sp>
          <p:nvSpPr>
            <p:cNvPr id="165" name="Shape 165"/>
            <p:cNvSpPr/>
            <p:nvPr/>
          </p:nvSpPr>
          <p:spPr>
            <a:xfrm>
              <a:off x="-1" y="-1"/>
              <a:ext cx="472718" cy="354048"/>
            </a:xfrm>
            <a:prstGeom prst="rect">
              <a:avLst/>
            </a:prstGeom>
            <a:solidFill>
              <a:srgbClr val="444444"/>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66" name="Shape 166"/>
            <p:cNvSpPr/>
            <p:nvPr/>
          </p:nvSpPr>
          <p:spPr>
            <a:xfrm>
              <a:off x="-1" y="41691"/>
              <a:ext cx="472718" cy="270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b="0">
                  <a:solidFill>
                    <a:schemeClr val="accent3">
                      <a:lumOff val="44000"/>
                    </a:schemeClr>
                  </a:solidFill>
                </a:defRPr>
              </a:pPr>
              <a:r>
                <a:t>NV-</a:t>
              </a:r>
              <a:endParaRPr>
                <a:solidFill>
                  <a:srgbClr val="000099"/>
                </a:solidFill>
              </a:endParaRPr>
            </a:p>
            <a:p>
              <a:pPr algn="ctr">
                <a:lnSpc>
                  <a:spcPct val="80000"/>
                </a:lnSpc>
                <a:defRPr sz="1100" b="0">
                  <a:solidFill>
                    <a:schemeClr val="accent3">
                      <a:lumOff val="44000"/>
                    </a:schemeClr>
                  </a:solidFill>
                </a:defRPr>
              </a:pPr>
              <a:r>
                <a:t>RAM</a:t>
              </a:r>
            </a:p>
          </p:txBody>
        </p:sp>
      </p:grpSp>
      <p:sp>
        <p:nvSpPr>
          <p:cNvPr id="168" name="Shape 168"/>
          <p:cNvSpPr/>
          <p:nvPr/>
        </p:nvSpPr>
        <p:spPr>
          <a:xfrm>
            <a:off x="6318255" y="4464372"/>
            <a:ext cx="519639" cy="188894"/>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lvl1pPr algn="ctr">
              <a:defRPr sz="800">
                <a:solidFill>
                  <a:srgbClr val="444444"/>
                </a:solidFill>
              </a:defRPr>
            </a:lvl1pPr>
          </a:lstStyle>
          <a:p>
            <a:r>
              <a:t>OS/Apps</a:t>
            </a:r>
          </a:p>
        </p:txBody>
      </p:sp>
      <p:sp>
        <p:nvSpPr>
          <p:cNvPr id="169" name="Shape 169"/>
          <p:cNvSpPr/>
          <p:nvPr/>
        </p:nvSpPr>
        <p:spPr>
          <a:xfrm flipV="1">
            <a:off x="6578073" y="3879308"/>
            <a:ext cx="1" cy="222028"/>
          </a:xfrm>
          <a:prstGeom prst="line">
            <a:avLst/>
          </a:prstGeom>
          <a:ln w="28575">
            <a:solidFill>
              <a:srgbClr val="444444"/>
            </a:solidFill>
            <a:headEnd type="triangle"/>
          </a:ln>
        </p:spPr>
        <p:txBody>
          <a:bodyPr lIns="45719" rIns="45719"/>
          <a:lstStyle/>
          <a:p>
            <a:endParaRPr/>
          </a:p>
        </p:txBody>
      </p:sp>
      <p:grpSp>
        <p:nvGrpSpPr>
          <p:cNvPr id="172" name="Group 172"/>
          <p:cNvGrpSpPr/>
          <p:nvPr/>
        </p:nvGrpSpPr>
        <p:grpSpPr>
          <a:xfrm>
            <a:off x="7356637" y="2499617"/>
            <a:ext cx="1268273" cy="277705"/>
            <a:chOff x="0" y="0"/>
            <a:chExt cx="1268272" cy="277704"/>
          </a:xfrm>
        </p:grpSpPr>
        <p:sp>
          <p:nvSpPr>
            <p:cNvPr id="170" name="Shape 170"/>
            <p:cNvSpPr/>
            <p:nvPr/>
          </p:nvSpPr>
          <p:spPr>
            <a:xfrm>
              <a:off x="0" y="0"/>
              <a:ext cx="1268273" cy="277705"/>
            </a:xfrm>
            <a:prstGeom prst="rect">
              <a:avLst/>
            </a:prstGeom>
            <a:solidFill>
              <a:srgbClr val="3AAFFF"/>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71" name="Shape 171"/>
            <p:cNvSpPr/>
            <p:nvPr/>
          </p:nvSpPr>
          <p:spPr>
            <a:xfrm>
              <a:off x="0" y="52445"/>
              <a:ext cx="1268273"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a:solidFill>
                    <a:schemeClr val="accent3">
                      <a:lumOff val="44000"/>
                    </a:schemeClr>
                  </a:solidFill>
                </a:defRPr>
              </a:lvl1pPr>
            </a:lstStyle>
            <a:p>
              <a:r>
                <a:t>Secure Storage</a:t>
              </a:r>
            </a:p>
          </p:txBody>
        </p:sp>
      </p:grpSp>
      <p:grpSp>
        <p:nvGrpSpPr>
          <p:cNvPr id="175" name="Group 175"/>
          <p:cNvGrpSpPr/>
          <p:nvPr/>
        </p:nvGrpSpPr>
        <p:grpSpPr>
          <a:xfrm>
            <a:off x="7356637" y="2842534"/>
            <a:ext cx="1268273" cy="275388"/>
            <a:chOff x="0" y="0"/>
            <a:chExt cx="1268272" cy="275386"/>
          </a:xfrm>
        </p:grpSpPr>
        <p:sp>
          <p:nvSpPr>
            <p:cNvPr id="173" name="Shape 173"/>
            <p:cNvSpPr/>
            <p:nvPr/>
          </p:nvSpPr>
          <p:spPr>
            <a:xfrm>
              <a:off x="-1" y="0"/>
              <a:ext cx="1268274" cy="275387"/>
            </a:xfrm>
            <a:prstGeom prst="rect">
              <a:avLst/>
            </a:prstGeom>
            <a:solidFill>
              <a:srgbClr val="3AAFFF"/>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74" name="Shape 174"/>
            <p:cNvSpPr/>
            <p:nvPr/>
          </p:nvSpPr>
          <p:spPr>
            <a:xfrm>
              <a:off x="-1" y="51286"/>
              <a:ext cx="1268274"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a:solidFill>
                    <a:schemeClr val="accent3">
                      <a:lumOff val="44000"/>
                    </a:schemeClr>
                  </a:solidFill>
                </a:defRPr>
              </a:lvl1pPr>
            </a:lstStyle>
            <a:p>
              <a:r>
                <a:t>Secure JTAG</a:t>
              </a:r>
            </a:p>
          </p:txBody>
        </p:sp>
      </p:grpSp>
      <p:grpSp>
        <p:nvGrpSpPr>
          <p:cNvPr id="178" name="Group 178"/>
          <p:cNvGrpSpPr/>
          <p:nvPr/>
        </p:nvGrpSpPr>
        <p:grpSpPr>
          <a:xfrm>
            <a:off x="6142897" y="1226229"/>
            <a:ext cx="630070" cy="495056"/>
            <a:chOff x="0" y="0"/>
            <a:chExt cx="630069" cy="495055"/>
          </a:xfrm>
        </p:grpSpPr>
        <p:sp>
          <p:nvSpPr>
            <p:cNvPr id="176" name="Shape 176"/>
            <p:cNvSpPr/>
            <p:nvPr/>
          </p:nvSpPr>
          <p:spPr>
            <a:xfrm>
              <a:off x="-1" y="-1"/>
              <a:ext cx="630071" cy="495057"/>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sz="1100" b="0">
                  <a:solidFill>
                    <a:schemeClr val="accent3">
                      <a:lumOff val="44000"/>
                    </a:schemeClr>
                  </a:solidFill>
                </a:defRPr>
              </a:pPr>
              <a:endParaRPr/>
            </a:p>
          </p:txBody>
        </p:sp>
        <p:sp>
          <p:nvSpPr>
            <p:cNvPr id="177" name="Shape 177"/>
            <p:cNvSpPr/>
            <p:nvPr/>
          </p:nvSpPr>
          <p:spPr>
            <a:xfrm>
              <a:off x="-1" y="112195"/>
              <a:ext cx="630071" cy="270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b="0">
                  <a:solidFill>
                    <a:schemeClr val="accent3">
                      <a:lumOff val="44000"/>
                    </a:schemeClr>
                  </a:solidFill>
                </a:defRPr>
              </a:pPr>
              <a:r>
                <a:t>CPU</a:t>
              </a:r>
              <a:endParaRPr>
                <a:solidFill>
                  <a:srgbClr val="000099"/>
                </a:solidFill>
              </a:endParaRPr>
            </a:p>
            <a:p>
              <a:pPr algn="ctr">
                <a:lnSpc>
                  <a:spcPct val="80000"/>
                </a:lnSpc>
                <a:defRPr sz="1100">
                  <a:solidFill>
                    <a:schemeClr val="accent3">
                      <a:lumOff val="44000"/>
                    </a:schemeClr>
                  </a:solidFill>
                </a:defRPr>
              </a:pPr>
              <a:r>
                <a:t>Cores</a:t>
              </a:r>
            </a:p>
          </p:txBody>
        </p:sp>
      </p:grpSp>
      <p:grpSp>
        <p:nvGrpSpPr>
          <p:cNvPr id="181" name="Group 181"/>
          <p:cNvGrpSpPr/>
          <p:nvPr/>
        </p:nvGrpSpPr>
        <p:grpSpPr>
          <a:xfrm>
            <a:off x="6142897" y="1847570"/>
            <a:ext cx="630070" cy="495056"/>
            <a:chOff x="0" y="0"/>
            <a:chExt cx="630069" cy="495055"/>
          </a:xfrm>
        </p:grpSpPr>
        <p:sp>
          <p:nvSpPr>
            <p:cNvPr id="179" name="Shape 179"/>
            <p:cNvSpPr/>
            <p:nvPr/>
          </p:nvSpPr>
          <p:spPr>
            <a:xfrm>
              <a:off x="-1" y="-1"/>
              <a:ext cx="630071" cy="495057"/>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sz="1100" b="0">
                  <a:solidFill>
                    <a:schemeClr val="accent3">
                      <a:lumOff val="44000"/>
                    </a:schemeClr>
                  </a:solidFill>
                </a:defRPr>
              </a:pPr>
              <a:endParaRPr/>
            </a:p>
          </p:txBody>
        </p:sp>
        <p:sp>
          <p:nvSpPr>
            <p:cNvPr id="180" name="Shape 180"/>
            <p:cNvSpPr/>
            <p:nvPr/>
          </p:nvSpPr>
          <p:spPr>
            <a:xfrm>
              <a:off x="-1" y="112195"/>
              <a:ext cx="630071" cy="270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b="0">
                  <a:solidFill>
                    <a:schemeClr val="accent3">
                      <a:lumOff val="44000"/>
                    </a:schemeClr>
                  </a:solidFill>
                </a:defRPr>
              </a:pPr>
              <a:r>
                <a:t>GPU</a:t>
              </a:r>
              <a:endParaRPr>
                <a:solidFill>
                  <a:srgbClr val="000099"/>
                </a:solidFill>
              </a:endParaRPr>
            </a:p>
            <a:p>
              <a:pPr algn="ctr">
                <a:lnSpc>
                  <a:spcPct val="80000"/>
                </a:lnSpc>
                <a:defRPr sz="1100">
                  <a:solidFill>
                    <a:schemeClr val="accent3">
                      <a:lumOff val="44000"/>
                    </a:schemeClr>
                  </a:solidFill>
                </a:defRPr>
              </a:pPr>
              <a:r>
                <a:t>Cores</a:t>
              </a:r>
            </a:p>
          </p:txBody>
        </p:sp>
      </p:grpSp>
      <p:grpSp>
        <p:nvGrpSpPr>
          <p:cNvPr id="184" name="Group 184"/>
          <p:cNvGrpSpPr/>
          <p:nvPr/>
        </p:nvGrpSpPr>
        <p:grpSpPr>
          <a:xfrm>
            <a:off x="6142897" y="2445429"/>
            <a:ext cx="630070" cy="495056"/>
            <a:chOff x="0" y="0"/>
            <a:chExt cx="630069" cy="495055"/>
          </a:xfrm>
        </p:grpSpPr>
        <p:sp>
          <p:nvSpPr>
            <p:cNvPr id="182" name="Shape 182"/>
            <p:cNvSpPr/>
            <p:nvPr/>
          </p:nvSpPr>
          <p:spPr>
            <a:xfrm>
              <a:off x="-1" y="-1"/>
              <a:ext cx="630071" cy="495057"/>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sz="1100" b="0">
                  <a:solidFill>
                    <a:schemeClr val="accent3">
                      <a:lumOff val="44000"/>
                    </a:schemeClr>
                  </a:solidFill>
                </a:defRPr>
              </a:pPr>
              <a:endParaRPr/>
            </a:p>
          </p:txBody>
        </p:sp>
        <p:sp>
          <p:nvSpPr>
            <p:cNvPr id="183" name="Shape 183"/>
            <p:cNvSpPr/>
            <p:nvPr/>
          </p:nvSpPr>
          <p:spPr>
            <a:xfrm>
              <a:off x="-1" y="112195"/>
              <a:ext cx="630071" cy="270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b="0">
                  <a:solidFill>
                    <a:schemeClr val="accent3">
                      <a:lumOff val="44000"/>
                    </a:schemeClr>
                  </a:solidFill>
                </a:defRPr>
              </a:pPr>
              <a:r>
                <a:t>Off-</a:t>
              </a:r>
              <a:endParaRPr>
                <a:solidFill>
                  <a:srgbClr val="000099"/>
                </a:solidFill>
              </a:endParaRPr>
            </a:p>
            <a:p>
              <a:pPr algn="ctr">
                <a:lnSpc>
                  <a:spcPct val="80000"/>
                </a:lnSpc>
                <a:defRPr sz="1100">
                  <a:solidFill>
                    <a:schemeClr val="accent3">
                      <a:lumOff val="44000"/>
                    </a:schemeClr>
                  </a:solidFill>
                </a:defRPr>
              </a:pPr>
              <a:r>
                <a:t>loads</a:t>
              </a:r>
            </a:p>
          </p:txBody>
        </p:sp>
      </p:grpSp>
      <p:grpSp>
        <p:nvGrpSpPr>
          <p:cNvPr id="187" name="Group 187"/>
          <p:cNvGrpSpPr/>
          <p:nvPr/>
        </p:nvGrpSpPr>
        <p:grpSpPr>
          <a:xfrm>
            <a:off x="6142897" y="3055029"/>
            <a:ext cx="630070" cy="495056"/>
            <a:chOff x="0" y="0"/>
            <a:chExt cx="630069" cy="495055"/>
          </a:xfrm>
        </p:grpSpPr>
        <p:sp>
          <p:nvSpPr>
            <p:cNvPr id="185" name="Shape 185"/>
            <p:cNvSpPr/>
            <p:nvPr/>
          </p:nvSpPr>
          <p:spPr>
            <a:xfrm>
              <a:off x="-1" y="-1"/>
              <a:ext cx="630071" cy="495057"/>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86" name="Shape 186"/>
            <p:cNvSpPr/>
            <p:nvPr/>
          </p:nvSpPr>
          <p:spPr>
            <a:xfrm>
              <a:off x="-1" y="173612"/>
              <a:ext cx="630071" cy="147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100" b="0">
                  <a:solidFill>
                    <a:schemeClr val="accent3">
                      <a:lumOff val="44000"/>
                    </a:schemeClr>
                  </a:solidFill>
                </a:defRPr>
              </a:lvl1pPr>
            </a:lstStyle>
            <a:p>
              <a:r>
                <a:t>I/O</a:t>
              </a:r>
            </a:p>
          </p:txBody>
        </p:sp>
      </p:grpSp>
      <p:grpSp>
        <p:nvGrpSpPr>
          <p:cNvPr id="190" name="Group 190"/>
          <p:cNvGrpSpPr/>
          <p:nvPr/>
        </p:nvGrpSpPr>
        <p:grpSpPr>
          <a:xfrm>
            <a:off x="7452321" y="1214864"/>
            <a:ext cx="630070" cy="239966"/>
            <a:chOff x="0" y="0"/>
            <a:chExt cx="630069" cy="239965"/>
          </a:xfrm>
        </p:grpSpPr>
        <p:sp>
          <p:nvSpPr>
            <p:cNvPr id="188" name="Shape 188"/>
            <p:cNvSpPr/>
            <p:nvPr/>
          </p:nvSpPr>
          <p:spPr>
            <a:xfrm>
              <a:off x="-1" y="-1"/>
              <a:ext cx="630071" cy="239967"/>
            </a:xfrm>
            <a:prstGeom prst="rect">
              <a:avLst/>
            </a:prstGeom>
            <a:solidFill>
              <a:srgbClr val="A9BE17"/>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189" name="Shape 189"/>
            <p:cNvSpPr/>
            <p:nvPr/>
          </p:nvSpPr>
          <p:spPr>
            <a:xfrm>
              <a:off x="-1" y="46067"/>
              <a:ext cx="630071" cy="147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100" b="0">
                  <a:solidFill>
                    <a:schemeClr val="accent3">
                      <a:lumOff val="44000"/>
                    </a:schemeClr>
                  </a:solidFill>
                </a:defRPr>
              </a:lvl1pPr>
            </a:lstStyle>
            <a:p>
              <a:r>
                <a:t>OCM</a:t>
              </a:r>
            </a:p>
          </p:txBody>
        </p:sp>
      </p:grpSp>
      <p:sp>
        <p:nvSpPr>
          <p:cNvPr id="191" name="Shape 191"/>
          <p:cNvSpPr/>
          <p:nvPr/>
        </p:nvSpPr>
        <p:spPr>
          <a:xfrm flipH="1">
            <a:off x="7015590" y="1214864"/>
            <a:ext cx="11582" cy="2294293"/>
          </a:xfrm>
          <a:prstGeom prst="line">
            <a:avLst/>
          </a:prstGeom>
          <a:ln w="28575">
            <a:solidFill>
              <a:schemeClr val="accent3">
                <a:lumOff val="44000"/>
              </a:schemeClr>
            </a:solidFill>
            <a:headEnd type="triangle"/>
          </a:ln>
        </p:spPr>
        <p:txBody>
          <a:bodyPr lIns="45719" rIns="45719"/>
          <a:lstStyle/>
          <a:p>
            <a:endParaRPr/>
          </a:p>
        </p:txBody>
      </p:sp>
      <p:sp>
        <p:nvSpPr>
          <p:cNvPr id="192" name="Shape 192"/>
          <p:cNvSpPr/>
          <p:nvPr/>
        </p:nvSpPr>
        <p:spPr>
          <a:xfrm flipH="1">
            <a:off x="7002270" y="2562257"/>
            <a:ext cx="272305" cy="1"/>
          </a:xfrm>
          <a:prstGeom prst="line">
            <a:avLst/>
          </a:prstGeom>
          <a:ln w="28575">
            <a:solidFill>
              <a:schemeClr val="accent3">
                <a:lumOff val="44000"/>
              </a:schemeClr>
            </a:solidFill>
            <a:headEnd type="triangle"/>
          </a:ln>
        </p:spPr>
        <p:txBody>
          <a:bodyPr lIns="45719" rIns="45719"/>
          <a:lstStyle/>
          <a:p>
            <a:endParaRPr/>
          </a:p>
        </p:txBody>
      </p:sp>
      <p:grpSp>
        <p:nvGrpSpPr>
          <p:cNvPr id="197" name="Group 197"/>
          <p:cNvGrpSpPr/>
          <p:nvPr/>
        </p:nvGrpSpPr>
        <p:grpSpPr>
          <a:xfrm>
            <a:off x="6740662" y="1454829"/>
            <a:ext cx="285878" cy="1828801"/>
            <a:chOff x="0" y="0"/>
            <a:chExt cx="285876" cy="1828800"/>
          </a:xfrm>
        </p:grpSpPr>
        <p:sp>
          <p:nvSpPr>
            <p:cNvPr id="193" name="Shape 193"/>
            <p:cNvSpPr/>
            <p:nvPr/>
          </p:nvSpPr>
          <p:spPr>
            <a:xfrm flipH="1">
              <a:off x="7769" y="1828800"/>
              <a:ext cx="278109" cy="0"/>
            </a:xfrm>
            <a:prstGeom prst="line">
              <a:avLst/>
            </a:prstGeom>
            <a:noFill/>
            <a:ln w="28575" cap="flat">
              <a:solidFill>
                <a:schemeClr val="accent3">
                  <a:lumOff val="44000"/>
                </a:schemeClr>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194" name="Shape 194"/>
            <p:cNvSpPr/>
            <p:nvPr/>
          </p:nvSpPr>
          <p:spPr>
            <a:xfrm flipH="1">
              <a:off x="0" y="1219200"/>
              <a:ext cx="278108" cy="0"/>
            </a:xfrm>
            <a:prstGeom prst="line">
              <a:avLst/>
            </a:prstGeom>
            <a:noFill/>
            <a:ln w="28575" cap="flat">
              <a:solidFill>
                <a:schemeClr val="accent3">
                  <a:lumOff val="44000"/>
                </a:schemeClr>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195" name="Shape 195"/>
            <p:cNvSpPr/>
            <p:nvPr/>
          </p:nvSpPr>
          <p:spPr>
            <a:xfrm flipH="1">
              <a:off x="7769" y="685800"/>
              <a:ext cx="278109" cy="0"/>
            </a:xfrm>
            <a:prstGeom prst="line">
              <a:avLst/>
            </a:prstGeom>
            <a:noFill/>
            <a:ln w="28575" cap="flat">
              <a:solidFill>
                <a:schemeClr val="accent3">
                  <a:lumOff val="44000"/>
                </a:schemeClr>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196" name="Shape 196"/>
            <p:cNvSpPr/>
            <p:nvPr/>
          </p:nvSpPr>
          <p:spPr>
            <a:xfrm flipH="1" flipV="1">
              <a:off x="7769" y="-1"/>
              <a:ext cx="278109" cy="1"/>
            </a:xfrm>
            <a:prstGeom prst="line">
              <a:avLst/>
            </a:prstGeom>
            <a:noFill/>
            <a:ln w="28575" cap="flat">
              <a:solidFill>
                <a:schemeClr val="accent3">
                  <a:lumOff val="44000"/>
                </a:schemeClr>
              </a:solidFill>
              <a:prstDash val="solid"/>
              <a:round/>
              <a:headEnd type="triangle" w="med" len="med"/>
              <a:tailEnd type="triangle" w="med" len="med"/>
            </a:ln>
            <a:effectLst/>
          </p:spPr>
          <p:txBody>
            <a:bodyPr wrap="square" lIns="45719" tIns="45719" rIns="45719" bIns="45719" numCol="1" anchor="t">
              <a:noAutofit/>
            </a:bodyPr>
            <a:lstStyle/>
            <a:p>
              <a:endParaRPr/>
            </a:p>
          </p:txBody>
        </p:sp>
      </p:grpSp>
      <p:sp>
        <p:nvSpPr>
          <p:cNvPr id="198" name="Shape 198"/>
          <p:cNvSpPr/>
          <p:nvPr/>
        </p:nvSpPr>
        <p:spPr>
          <a:xfrm flipH="1">
            <a:off x="7080839" y="1339482"/>
            <a:ext cx="391951" cy="1"/>
          </a:xfrm>
          <a:prstGeom prst="line">
            <a:avLst/>
          </a:prstGeom>
          <a:ln w="28575">
            <a:solidFill>
              <a:schemeClr val="accent3">
                <a:lumOff val="44000"/>
              </a:schemeClr>
            </a:solidFill>
            <a:headEnd type="triangle"/>
          </a:ln>
        </p:spPr>
        <p:txBody>
          <a:bodyPr lIns="45719" rIns="45719"/>
          <a:lstStyle/>
          <a:p>
            <a:endParaRPr/>
          </a:p>
        </p:txBody>
      </p:sp>
      <p:grpSp>
        <p:nvGrpSpPr>
          <p:cNvPr id="201" name="Group 201"/>
          <p:cNvGrpSpPr/>
          <p:nvPr/>
        </p:nvGrpSpPr>
        <p:grpSpPr>
          <a:xfrm>
            <a:off x="7356637" y="1767770"/>
            <a:ext cx="1268273" cy="305566"/>
            <a:chOff x="0" y="0"/>
            <a:chExt cx="1268272" cy="305564"/>
          </a:xfrm>
        </p:grpSpPr>
        <p:sp>
          <p:nvSpPr>
            <p:cNvPr id="199" name="Shape 199"/>
            <p:cNvSpPr/>
            <p:nvPr/>
          </p:nvSpPr>
          <p:spPr>
            <a:xfrm>
              <a:off x="-1" y="0"/>
              <a:ext cx="1268274" cy="305565"/>
            </a:xfrm>
            <a:prstGeom prst="rect">
              <a:avLst/>
            </a:prstGeom>
            <a:solidFill>
              <a:srgbClr val="3AAFFF"/>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00" name="Shape 200"/>
            <p:cNvSpPr/>
            <p:nvPr/>
          </p:nvSpPr>
          <p:spPr>
            <a:xfrm>
              <a:off x="-1" y="66375"/>
              <a:ext cx="1268274" cy="1728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200">
                  <a:solidFill>
                    <a:schemeClr val="accent3">
                      <a:lumOff val="44000"/>
                    </a:schemeClr>
                  </a:solidFill>
                </a:defRPr>
              </a:lvl1pPr>
            </a:lstStyle>
            <a:p>
              <a:r>
                <a:t>Secure Boot</a:t>
              </a:r>
            </a:p>
          </p:txBody>
        </p:sp>
      </p:grpSp>
      <p:sp>
        <p:nvSpPr>
          <p:cNvPr id="202" name="Shape 202"/>
          <p:cNvSpPr/>
          <p:nvPr/>
        </p:nvSpPr>
        <p:spPr>
          <a:xfrm flipV="1">
            <a:off x="7530997" y="3879308"/>
            <a:ext cx="1" cy="222028"/>
          </a:xfrm>
          <a:prstGeom prst="line">
            <a:avLst/>
          </a:prstGeom>
          <a:ln w="28575">
            <a:solidFill>
              <a:srgbClr val="444444"/>
            </a:solidFill>
            <a:headEnd type="triangle"/>
          </a:ln>
        </p:spPr>
        <p:txBody>
          <a:bodyPr lIns="45719" rIns="45719"/>
          <a:lstStyle/>
          <a:p>
            <a:endParaRPr/>
          </a:p>
        </p:txBody>
      </p:sp>
      <p:grpSp>
        <p:nvGrpSpPr>
          <p:cNvPr id="205" name="Group 205"/>
          <p:cNvGrpSpPr/>
          <p:nvPr/>
        </p:nvGrpSpPr>
        <p:grpSpPr>
          <a:xfrm>
            <a:off x="5652120" y="4121639"/>
            <a:ext cx="652737" cy="354047"/>
            <a:chOff x="0" y="0"/>
            <a:chExt cx="652736" cy="354046"/>
          </a:xfrm>
        </p:grpSpPr>
        <p:sp>
          <p:nvSpPr>
            <p:cNvPr id="203" name="Shape 203"/>
            <p:cNvSpPr/>
            <p:nvPr/>
          </p:nvSpPr>
          <p:spPr>
            <a:xfrm>
              <a:off x="-1" y="-1"/>
              <a:ext cx="652738" cy="354048"/>
            </a:xfrm>
            <a:prstGeom prst="rect">
              <a:avLst/>
            </a:prstGeom>
            <a:solidFill>
              <a:srgbClr val="444444"/>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04" name="Shape 204"/>
            <p:cNvSpPr/>
            <p:nvPr/>
          </p:nvSpPr>
          <p:spPr>
            <a:xfrm>
              <a:off x="-1" y="41691"/>
              <a:ext cx="652738" cy="270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lnSpc>
                  <a:spcPct val="80000"/>
                </a:lnSpc>
                <a:defRPr sz="1100" b="0">
                  <a:solidFill>
                    <a:schemeClr val="accent3">
                      <a:lumOff val="44000"/>
                    </a:schemeClr>
                  </a:solidFill>
                </a:defRPr>
              </a:pPr>
              <a:r>
                <a:t>Network</a:t>
              </a:r>
              <a:endParaRPr>
                <a:solidFill>
                  <a:srgbClr val="000099"/>
                </a:solidFill>
              </a:endParaRPr>
            </a:p>
            <a:p>
              <a:pPr algn="ctr">
                <a:lnSpc>
                  <a:spcPct val="80000"/>
                </a:lnSpc>
                <a:defRPr sz="1100" b="0">
                  <a:solidFill>
                    <a:schemeClr val="accent3">
                      <a:lumOff val="44000"/>
                    </a:schemeClr>
                  </a:solidFill>
                </a:defRPr>
              </a:pPr>
              <a:r>
                <a:t>Interface</a:t>
              </a:r>
            </a:p>
          </p:txBody>
        </p:sp>
      </p:grpSp>
      <p:sp>
        <p:nvSpPr>
          <p:cNvPr id="206" name="Shape 206"/>
          <p:cNvSpPr/>
          <p:nvPr/>
        </p:nvSpPr>
        <p:spPr>
          <a:xfrm flipV="1">
            <a:off x="5978488" y="3879308"/>
            <a:ext cx="1" cy="222028"/>
          </a:xfrm>
          <a:prstGeom prst="line">
            <a:avLst/>
          </a:prstGeom>
          <a:ln w="28575">
            <a:solidFill>
              <a:srgbClr val="444444"/>
            </a:solidFill>
            <a:headEnd type="triangle"/>
          </a:ln>
        </p:spPr>
        <p:txBody>
          <a:bodyPr lIns="45719" rIns="45719"/>
          <a:lstStyle/>
          <a:p>
            <a:endParaRPr/>
          </a:p>
        </p:txBody>
      </p:sp>
      <p:sp>
        <p:nvSpPr>
          <p:cNvPr id="207" name="Shape 207"/>
          <p:cNvSpPr/>
          <p:nvPr/>
        </p:nvSpPr>
        <p:spPr>
          <a:xfrm>
            <a:off x="5724671" y="4479969"/>
            <a:ext cx="507633" cy="303194"/>
          </a:xfrm>
          <a:prstGeom prst="rect">
            <a:avLst/>
          </a:prstGeom>
          <a:ln w="12700">
            <a:miter lim="400000"/>
          </a:ln>
          <a:extLst>
            <a:ext uri="{C572A759-6A51-4108-AA02-DFA0A04FC94B}">
              <ma14:wrappingTextBoxFlag xmlns:ma14="http://schemas.microsoft.com/office/mac/drawingml/2011/main" xmlns="" val="1"/>
            </a:ext>
          </a:extLst>
        </p:spPr>
        <p:txBody>
          <a:bodyPr wrap="none" lIns="38957" tIns="38957" rIns="38957" bIns="38957">
            <a:spAutoFit/>
          </a:bodyPr>
          <a:lstStyle/>
          <a:p>
            <a:pPr algn="ctr">
              <a:defRPr sz="800">
                <a:solidFill>
                  <a:srgbClr val="444444"/>
                </a:solidFill>
              </a:defRPr>
            </a:pPr>
            <a:r>
              <a:t>Wired</a:t>
            </a:r>
            <a:endParaRPr>
              <a:solidFill>
                <a:srgbClr val="000099"/>
              </a:solidFill>
            </a:endParaRPr>
          </a:p>
          <a:p>
            <a:pPr algn="ctr">
              <a:defRPr sz="800">
                <a:solidFill>
                  <a:srgbClr val="444444"/>
                </a:solidFill>
              </a:defRPr>
            </a:pPr>
            <a:r>
              <a:t>Wireless</a:t>
            </a:r>
          </a:p>
        </p:txBody>
      </p:sp>
      <p:sp>
        <p:nvSpPr>
          <p:cNvPr id="208" name="Shape 208"/>
          <p:cNvSpPr/>
          <p:nvPr/>
        </p:nvSpPr>
        <p:spPr>
          <a:xfrm>
            <a:off x="8466641" y="3814857"/>
            <a:ext cx="1" cy="315037"/>
          </a:xfrm>
          <a:prstGeom prst="line">
            <a:avLst/>
          </a:prstGeom>
          <a:ln w="28575">
            <a:solidFill>
              <a:srgbClr val="444444"/>
            </a:solidFill>
            <a:headEnd type="triangle"/>
          </a:ln>
        </p:spPr>
        <p:txBody>
          <a:bodyPr lIns="45719" rIns="45719"/>
          <a:lstStyle/>
          <a:p>
            <a:endParaRPr/>
          </a:p>
        </p:txBody>
      </p:sp>
      <p:grpSp>
        <p:nvGrpSpPr>
          <p:cNvPr id="211" name="Group 211"/>
          <p:cNvGrpSpPr/>
          <p:nvPr/>
        </p:nvGrpSpPr>
        <p:grpSpPr>
          <a:xfrm>
            <a:off x="7356637" y="3162925"/>
            <a:ext cx="1268273" cy="315036"/>
            <a:chOff x="0" y="0"/>
            <a:chExt cx="1268272" cy="315035"/>
          </a:xfrm>
        </p:grpSpPr>
        <p:sp>
          <p:nvSpPr>
            <p:cNvPr id="209" name="Shape 209"/>
            <p:cNvSpPr/>
            <p:nvPr/>
          </p:nvSpPr>
          <p:spPr>
            <a:xfrm>
              <a:off x="-1" y="-1"/>
              <a:ext cx="1268274" cy="315037"/>
            </a:xfrm>
            <a:prstGeom prst="rect">
              <a:avLst/>
            </a:prstGeom>
            <a:solidFill>
              <a:srgbClr val="7766AB"/>
            </a:solidFill>
            <a:ln w="12700" cap="flat">
              <a:noFill/>
              <a:miter lim="400000"/>
            </a:ln>
            <a:effectLst/>
          </p:spPr>
          <p:txBody>
            <a:bodyPr wrap="square" lIns="72000" tIns="72000" rIns="72000" bIns="72000" numCol="1" anchor="ctr">
              <a:noAutofit/>
            </a:bodyPr>
            <a:lstStyle/>
            <a:p>
              <a:pPr algn="ctr">
                <a:lnSpc>
                  <a:spcPct val="80000"/>
                </a:lnSpc>
                <a:defRPr>
                  <a:solidFill>
                    <a:srgbClr val="000099"/>
                  </a:solidFill>
                </a:defRPr>
              </a:pPr>
              <a:endParaRPr/>
            </a:p>
          </p:txBody>
        </p:sp>
        <p:sp>
          <p:nvSpPr>
            <p:cNvPr id="210" name="Shape 210"/>
            <p:cNvSpPr/>
            <p:nvPr/>
          </p:nvSpPr>
          <p:spPr>
            <a:xfrm>
              <a:off x="-1" y="33449"/>
              <a:ext cx="1268274" cy="24813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000" b="0">
                  <a:solidFill>
                    <a:schemeClr val="accent3">
                      <a:lumOff val="44000"/>
                    </a:schemeClr>
                  </a:solidFill>
                </a:defRPr>
              </a:lvl1pPr>
            </a:lstStyle>
            <a:p>
              <a:r>
                <a:t>Tamper Detection/ Response</a:t>
              </a:r>
            </a:p>
          </p:txBody>
        </p:sp>
      </p:grpSp>
      <p:sp>
        <p:nvSpPr>
          <p:cNvPr id="212" name="Shape 212"/>
          <p:cNvSpPr/>
          <p:nvPr/>
        </p:nvSpPr>
        <p:spPr>
          <a:xfrm>
            <a:off x="8622449" y="3297940"/>
            <a:ext cx="359274" cy="1"/>
          </a:xfrm>
          <a:prstGeom prst="line">
            <a:avLst/>
          </a:prstGeom>
          <a:ln w="12700">
            <a:solidFill>
              <a:srgbClr val="444444"/>
            </a:solidFill>
            <a:headEnd type="triangle"/>
          </a:ln>
        </p:spPr>
        <p:txBody>
          <a:bodyPr lIns="45719" rIns="45719"/>
          <a:lstStyle/>
          <a:p>
            <a:endParaRPr/>
          </a:p>
        </p:txBody>
      </p:sp>
      <p:grpSp>
        <p:nvGrpSpPr>
          <p:cNvPr id="215" name="Group 215"/>
          <p:cNvGrpSpPr/>
          <p:nvPr/>
        </p:nvGrpSpPr>
        <p:grpSpPr>
          <a:xfrm>
            <a:off x="7356636" y="3522965"/>
            <a:ext cx="545735" cy="225026"/>
            <a:chOff x="0" y="0"/>
            <a:chExt cx="545733" cy="225025"/>
          </a:xfrm>
        </p:grpSpPr>
        <p:sp>
          <p:nvSpPr>
            <p:cNvPr id="213" name="Shape 213"/>
            <p:cNvSpPr/>
            <p:nvPr/>
          </p:nvSpPr>
          <p:spPr>
            <a:xfrm>
              <a:off x="-1" y="-1"/>
              <a:ext cx="545735" cy="225027"/>
            </a:xfrm>
            <a:prstGeom prst="rect">
              <a:avLst/>
            </a:prstGeom>
            <a:solidFill>
              <a:srgbClr val="7766AB"/>
            </a:solidFill>
            <a:ln w="12700" cap="flat">
              <a:noFill/>
              <a:miter lim="400000"/>
            </a:ln>
            <a:effectLst/>
          </p:spPr>
          <p:txBody>
            <a:bodyPr wrap="square" lIns="72000" tIns="72000" rIns="72000" bIns="72000" numCol="1" anchor="ctr">
              <a:noAutofit/>
            </a:bodyPr>
            <a:lstStyle/>
            <a:p>
              <a:pPr algn="ctr">
                <a:lnSpc>
                  <a:spcPct val="80000"/>
                </a:lnSpc>
                <a:defRPr sz="1100" b="0">
                  <a:solidFill>
                    <a:schemeClr val="accent3">
                      <a:lumOff val="44000"/>
                    </a:schemeClr>
                  </a:solidFill>
                </a:defRPr>
              </a:pPr>
              <a:endParaRPr/>
            </a:p>
          </p:txBody>
        </p:sp>
        <p:sp>
          <p:nvSpPr>
            <p:cNvPr id="214" name="Shape 214"/>
            <p:cNvSpPr/>
            <p:nvPr/>
          </p:nvSpPr>
          <p:spPr>
            <a:xfrm>
              <a:off x="-1" y="38597"/>
              <a:ext cx="545735" cy="147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lnSpc>
                  <a:spcPct val="80000"/>
                </a:lnSpc>
                <a:defRPr sz="1100" b="0">
                  <a:solidFill>
                    <a:schemeClr val="accent3">
                      <a:lumOff val="44000"/>
                    </a:schemeClr>
                  </a:solidFill>
                </a:defRPr>
              </a:lvl1pPr>
            </a:lstStyle>
            <a:p>
              <a:r>
                <a:t>PUF</a:t>
              </a:r>
            </a:p>
          </p:txBody>
        </p:sp>
      </p:grpSp>
      <p:pic>
        <p:nvPicPr>
          <p:cNvPr id="216" name="image26.png" descr="C:\Users\majid.bemanian\AppData\Local\Microsoft\Windows\Temporary Internet Files\Content.IE5\A7ZTHJ4R\Simple-anchor-3580-small[1].png"/>
          <p:cNvPicPr>
            <a:picLocks noChangeAspect="1"/>
          </p:cNvPicPr>
          <p:nvPr/>
        </p:nvPicPr>
        <p:blipFill>
          <a:blip r:embed="rId2">
            <a:extLst/>
          </a:blip>
          <a:stretch>
            <a:fillRect/>
          </a:stretch>
        </p:blipFill>
        <p:spPr>
          <a:xfrm rot="2482046">
            <a:off x="7856628" y="3761606"/>
            <a:ext cx="384843" cy="481054"/>
          </a:xfrm>
          <a:prstGeom prst="rect">
            <a:avLst/>
          </a:prstGeom>
          <a:ln w="12700">
            <a:miter lim="400000"/>
          </a:ln>
        </p:spPr>
      </p:pic>
      <p:sp>
        <p:nvSpPr>
          <p:cNvPr id="217" name="Shape 217"/>
          <p:cNvSpPr/>
          <p:nvPr/>
        </p:nvSpPr>
        <p:spPr>
          <a:xfrm>
            <a:off x="161928" y="4936225"/>
            <a:ext cx="127001" cy="1270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defTabSz="779163">
              <a:lnSpc>
                <a:spcPct val="90000"/>
              </a:lnSpc>
              <a:tabLst>
                <a:tab pos="4394200" algn="r"/>
                <a:tab pos="8610600" algn="r"/>
                <a:tab pos="8788400" algn="r"/>
              </a:tabLst>
              <a:defRPr sz="800" b="0">
                <a:solidFill>
                  <a:schemeClr val="accent1"/>
                </a:solidFill>
              </a:defRPr>
            </a:pPr>
            <a:fld id="{86CB4B4D-7CA3-9044-876B-883B54F8677D}" type="slidenum">
              <a:t>9</a:t>
            </a:fld>
            <a:r>
              <a:t>￼</a:t>
            </a:r>
          </a:p>
        </p:txBody>
      </p:sp>
    </p:spTree>
  </p:cSld>
  <p:clrMapOvr>
    <a:masterClrMapping/>
  </p:clrMapOvr>
  <p:transition spd="slow"/>
</p:sld>
</file>

<file path=ppt/theme/theme1.xml><?xml version="1.0" encoding="utf-8"?>
<a:theme xmlns:a="http://schemas.openxmlformats.org/drawingml/2006/main" name="1_Imagination Master Template">
  <a:themeElements>
    <a:clrScheme name="1_Imagination Master Template">
      <a:dk1>
        <a:srgbClr val="5A5A5A"/>
      </a:dk1>
      <a:lt1>
        <a:srgbClr val="FFFFFF"/>
      </a:lt1>
      <a:dk2>
        <a:srgbClr val="A7A7A7"/>
      </a:dk2>
      <a:lt2>
        <a:srgbClr val="535353"/>
      </a:lt2>
      <a:accent1>
        <a:srgbClr val="72166B"/>
      </a:accent1>
      <a:accent2>
        <a:srgbClr val="B71A8B"/>
      </a:accent2>
      <a:accent3>
        <a:srgbClr val="8F8F8F"/>
      </a:accent3>
      <a:accent4>
        <a:srgbClr val="4C4C4C"/>
      </a:accent4>
      <a:accent5>
        <a:srgbClr val="BCABBA"/>
      </a:accent5>
      <a:accent6>
        <a:srgbClr val="A6167D"/>
      </a:accent6>
      <a:hlink>
        <a:srgbClr val="0000FF"/>
      </a:hlink>
      <a:folHlink>
        <a:srgbClr val="FF00FF"/>
      </a:folHlink>
    </a:clrScheme>
    <a:fontScheme name="1_Imagination Master Template">
      <a:majorFont>
        <a:latin typeface="Helvetica"/>
        <a:ea typeface="Helvetica"/>
        <a:cs typeface="Helvetica"/>
      </a:majorFont>
      <a:minorFont>
        <a:latin typeface="Arial"/>
        <a:ea typeface="Arial"/>
        <a:cs typeface="Arial"/>
      </a:minorFont>
    </a:fontScheme>
    <a:fmtScheme name="1_Imagination Master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88900" dir="2700000" rotWithShape="0">
              <a:srgbClr val="000000">
                <a:alpha val="20000"/>
              </a:srgbClr>
            </a:outerShdw>
          </a:effectLst>
        </a:effectStyle>
        <a:effectStyle>
          <a:effectLst>
            <a:outerShdw blurRad="101600" dist="88900" dir="2700000" rotWithShape="0">
              <a:srgbClr val="000000">
                <a:alpha val="2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outerShdw blurRad="101600" dist="88900" dir="2700000" rotWithShape="0">
            <a:srgbClr val="000000">
              <a:alpha val="20000"/>
            </a:srgbClr>
          </a:outerShdw>
        </a:effectLst>
        <a:sp3d/>
      </a:spPr>
      <a:bodyPr rot="0" spcFirstLastPara="1" vertOverflow="overflow" horzOverflow="overflow" vert="horz" wrap="square" lIns="72000" tIns="72000" rIns="72000" bIns="720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Imagination Master Template">
  <a:themeElements>
    <a:clrScheme name="1_Imagination Master Template">
      <a:dk1>
        <a:srgbClr val="000000"/>
      </a:dk1>
      <a:lt1>
        <a:srgbClr val="FFFFFF"/>
      </a:lt1>
      <a:dk2>
        <a:srgbClr val="A7A7A7"/>
      </a:dk2>
      <a:lt2>
        <a:srgbClr val="535353"/>
      </a:lt2>
      <a:accent1>
        <a:srgbClr val="72166B"/>
      </a:accent1>
      <a:accent2>
        <a:srgbClr val="B71A8B"/>
      </a:accent2>
      <a:accent3>
        <a:srgbClr val="8F8F8F"/>
      </a:accent3>
      <a:accent4>
        <a:srgbClr val="4C4C4C"/>
      </a:accent4>
      <a:accent5>
        <a:srgbClr val="BCABBA"/>
      </a:accent5>
      <a:accent6>
        <a:srgbClr val="A6167D"/>
      </a:accent6>
      <a:hlink>
        <a:srgbClr val="0000FF"/>
      </a:hlink>
      <a:folHlink>
        <a:srgbClr val="FF00FF"/>
      </a:folHlink>
    </a:clrScheme>
    <a:fontScheme name="1_Imagination Master Template">
      <a:majorFont>
        <a:latin typeface="Helvetica"/>
        <a:ea typeface="Helvetica"/>
        <a:cs typeface="Helvetica"/>
      </a:majorFont>
      <a:minorFont>
        <a:latin typeface="Arial"/>
        <a:ea typeface="Arial"/>
        <a:cs typeface="Arial"/>
      </a:minorFont>
    </a:fontScheme>
    <a:fmtScheme name="1_Imagination Master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88900" dir="2700000" rotWithShape="0">
              <a:srgbClr val="000000">
                <a:alpha val="20000"/>
              </a:srgbClr>
            </a:outerShdw>
          </a:effectLst>
        </a:effectStyle>
        <a:effectStyle>
          <a:effectLst>
            <a:outerShdw blurRad="101600" dist="88900" dir="2700000" rotWithShape="0">
              <a:srgbClr val="000000">
                <a:alpha val="2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outerShdw blurRad="101600" dist="88900" dir="2700000" rotWithShape="0">
            <a:srgbClr val="000000">
              <a:alpha val="20000"/>
            </a:srgbClr>
          </a:outerShdw>
        </a:effectLst>
        <a:sp3d/>
      </a:spPr>
      <a:bodyPr rot="0" spcFirstLastPara="1" vertOverflow="overflow" horzOverflow="overflow" vert="horz" wrap="square" lIns="72000" tIns="72000" rIns="72000" bIns="720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5A5A5A"/>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858</Words>
  <Application>Microsoft Office PowerPoint</Application>
  <PresentationFormat>‫הצגה על המסך (16:9)</PresentationFormat>
  <Paragraphs>199</Paragraphs>
  <Slides>14</Slides>
  <Notes>4</Notes>
  <HiddenSlides>0</HiddenSlides>
  <MMClips>0</MMClips>
  <ScaleCrop>false</ScaleCrop>
  <HeadingPairs>
    <vt:vector size="4" baseType="variant">
      <vt:variant>
        <vt:lpstr>ערכת נושא</vt:lpstr>
      </vt:variant>
      <vt:variant>
        <vt:i4>1</vt:i4>
      </vt:variant>
      <vt:variant>
        <vt:lpstr>כותרות שקופיות</vt:lpstr>
      </vt:variant>
      <vt:variant>
        <vt:i4>14</vt:i4>
      </vt:variant>
    </vt:vector>
  </HeadingPairs>
  <TitlesOfParts>
    <vt:vector size="15" baseType="lpstr">
      <vt:lpstr>1_Imagination Master Template</vt:lpstr>
      <vt:lpstr>Multi Trusted Execution Environment for IoT</vt:lpstr>
      <vt:lpstr>Home automation IoT segment</vt:lpstr>
      <vt:lpstr>Security Attacks on Home Automation </vt:lpstr>
      <vt:lpstr>What would concern you about a world of connected devices?</vt:lpstr>
      <vt:lpstr>Which object would you be most concerned about being connected to the Internet?</vt:lpstr>
      <vt:lpstr>IoT Nodes Shipment by Year in Million of Units</vt:lpstr>
      <vt:lpstr>Security for Connected Devices</vt:lpstr>
      <vt:lpstr>What is Trust Execution Environment (TEE)</vt:lpstr>
      <vt:lpstr>Trusted Element (TE)</vt:lpstr>
      <vt:lpstr>מצגת של PowerPoint</vt:lpstr>
      <vt:lpstr>Challenges with the connected home</vt:lpstr>
      <vt:lpstr>prpl Trust Continuum</vt:lpstr>
      <vt:lpstr>Developer platforms for connected device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Trusted Execution Environment for IoT</dc:title>
  <dc:creator>User</dc:creator>
  <cp:lastModifiedBy>User</cp:lastModifiedBy>
  <cp:revision>1</cp:revision>
  <dcterms:modified xsi:type="dcterms:W3CDTF">2017-10-30T13:32:16Z</dcterms:modified>
</cp:coreProperties>
</file>